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6" r:id="rId3"/>
    <p:sldId id="304" r:id="rId4"/>
    <p:sldId id="295" r:id="rId5"/>
    <p:sldId id="285" r:id="rId6"/>
    <p:sldId id="268" r:id="rId7"/>
    <p:sldId id="297" r:id="rId8"/>
    <p:sldId id="296" r:id="rId9"/>
    <p:sldId id="283" r:id="rId10"/>
    <p:sldId id="298" r:id="rId11"/>
    <p:sldId id="299" r:id="rId12"/>
    <p:sldId id="300" r:id="rId13"/>
    <p:sldId id="301" r:id="rId14"/>
    <p:sldId id="302" r:id="rId15"/>
    <p:sldId id="303" r:id="rId16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0" autoAdjust="0"/>
  </p:normalViewPr>
  <p:slideViewPr>
    <p:cSldViewPr>
      <p:cViewPr>
        <p:scale>
          <a:sx n="89" d="100"/>
          <a:sy n="89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DHF%20&#3611;&#3637;%2062%2023086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DHF%20&#3611;&#3637;%2062%2023086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032080346566925E-2"/>
          <c:y val="2.8784252380369746E-2"/>
          <c:w val="0.93164988290885198"/>
          <c:h val="0.78803623505395159"/>
        </c:manualLayout>
      </c:layout>
      <c:lineChart>
        <c:grouping val="standard"/>
        <c:varyColors val="0"/>
        <c:ser>
          <c:idx val="0"/>
          <c:order val="0"/>
          <c:tx>
            <c:strRef>
              <c:f>DHF!$E$55</c:f>
              <c:strCache>
                <c:ptCount val="1"/>
                <c:pt idx="0">
                  <c:v>Median</c:v>
                </c:pt>
              </c:strCache>
            </c:strRef>
          </c:tx>
          <c:cat>
            <c:strRef>
              <c:f>DHF!$F$54:$AV$54</c:f>
              <c:strCache>
                <c:ptCount val="43"/>
                <c:pt idx="0">
                  <c:v>wk1</c:v>
                </c:pt>
                <c:pt idx="1">
                  <c:v>wk2</c:v>
                </c:pt>
                <c:pt idx="2">
                  <c:v>wk3</c:v>
                </c:pt>
                <c:pt idx="3">
                  <c:v>wk4</c:v>
                </c:pt>
                <c:pt idx="4">
                  <c:v>wk5</c:v>
                </c:pt>
                <c:pt idx="5">
                  <c:v>wk6</c:v>
                </c:pt>
                <c:pt idx="6">
                  <c:v>wk7</c:v>
                </c:pt>
                <c:pt idx="7">
                  <c:v>wk8</c:v>
                </c:pt>
                <c:pt idx="8">
                  <c:v>wk9</c:v>
                </c:pt>
                <c:pt idx="9">
                  <c:v>wk10</c:v>
                </c:pt>
                <c:pt idx="10">
                  <c:v>wk11</c:v>
                </c:pt>
                <c:pt idx="11">
                  <c:v>wk12</c:v>
                </c:pt>
                <c:pt idx="12">
                  <c:v>wk13</c:v>
                </c:pt>
                <c:pt idx="13">
                  <c:v>wk14</c:v>
                </c:pt>
                <c:pt idx="14">
                  <c:v>wk15</c:v>
                </c:pt>
                <c:pt idx="15">
                  <c:v>wk16</c:v>
                </c:pt>
                <c:pt idx="16">
                  <c:v>wk17</c:v>
                </c:pt>
                <c:pt idx="17">
                  <c:v>wk18</c:v>
                </c:pt>
                <c:pt idx="18">
                  <c:v>wk19</c:v>
                </c:pt>
                <c:pt idx="19">
                  <c:v>wk20</c:v>
                </c:pt>
                <c:pt idx="20">
                  <c:v>wk21</c:v>
                </c:pt>
                <c:pt idx="21">
                  <c:v>wk22</c:v>
                </c:pt>
                <c:pt idx="22">
                  <c:v>wk23</c:v>
                </c:pt>
                <c:pt idx="23">
                  <c:v>wk24</c:v>
                </c:pt>
                <c:pt idx="24">
                  <c:v>wk25</c:v>
                </c:pt>
                <c:pt idx="25">
                  <c:v>wk26</c:v>
                </c:pt>
                <c:pt idx="26">
                  <c:v>wk27</c:v>
                </c:pt>
                <c:pt idx="27">
                  <c:v>wk28</c:v>
                </c:pt>
                <c:pt idx="28">
                  <c:v>wk29</c:v>
                </c:pt>
                <c:pt idx="29">
                  <c:v>wk30</c:v>
                </c:pt>
                <c:pt idx="30">
                  <c:v>wk31</c:v>
                </c:pt>
                <c:pt idx="31">
                  <c:v>wk32</c:v>
                </c:pt>
                <c:pt idx="32">
                  <c:v>wk33</c:v>
                </c:pt>
                <c:pt idx="33">
                  <c:v>wk34</c:v>
                </c:pt>
                <c:pt idx="34">
                  <c:v>wk35</c:v>
                </c:pt>
                <c:pt idx="35">
                  <c:v>wk36</c:v>
                </c:pt>
                <c:pt idx="36">
                  <c:v>wk37</c:v>
                </c:pt>
                <c:pt idx="37">
                  <c:v>wk38</c:v>
                </c:pt>
                <c:pt idx="38">
                  <c:v>wk39</c:v>
                </c:pt>
                <c:pt idx="39">
                  <c:v>wk40</c:v>
                </c:pt>
                <c:pt idx="40">
                  <c:v>wk41</c:v>
                </c:pt>
                <c:pt idx="41">
                  <c:v>wk42</c:v>
                </c:pt>
                <c:pt idx="42">
                  <c:v>wk43</c:v>
                </c:pt>
              </c:strCache>
            </c:strRef>
          </c:cat>
          <c:val>
            <c:numRef>
              <c:f>DHF!$F$55:$AV$55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DHF!$E$56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DHF!$F$54:$AV$54</c:f>
              <c:strCache>
                <c:ptCount val="43"/>
                <c:pt idx="0">
                  <c:v>wk1</c:v>
                </c:pt>
                <c:pt idx="1">
                  <c:v>wk2</c:v>
                </c:pt>
                <c:pt idx="2">
                  <c:v>wk3</c:v>
                </c:pt>
                <c:pt idx="3">
                  <c:v>wk4</c:v>
                </c:pt>
                <c:pt idx="4">
                  <c:v>wk5</c:v>
                </c:pt>
                <c:pt idx="5">
                  <c:v>wk6</c:v>
                </c:pt>
                <c:pt idx="6">
                  <c:v>wk7</c:v>
                </c:pt>
                <c:pt idx="7">
                  <c:v>wk8</c:v>
                </c:pt>
                <c:pt idx="8">
                  <c:v>wk9</c:v>
                </c:pt>
                <c:pt idx="9">
                  <c:v>wk10</c:v>
                </c:pt>
                <c:pt idx="10">
                  <c:v>wk11</c:v>
                </c:pt>
                <c:pt idx="11">
                  <c:v>wk12</c:v>
                </c:pt>
                <c:pt idx="12">
                  <c:v>wk13</c:v>
                </c:pt>
                <c:pt idx="13">
                  <c:v>wk14</c:v>
                </c:pt>
                <c:pt idx="14">
                  <c:v>wk15</c:v>
                </c:pt>
                <c:pt idx="15">
                  <c:v>wk16</c:v>
                </c:pt>
                <c:pt idx="16">
                  <c:v>wk17</c:v>
                </c:pt>
                <c:pt idx="17">
                  <c:v>wk18</c:v>
                </c:pt>
                <c:pt idx="18">
                  <c:v>wk19</c:v>
                </c:pt>
                <c:pt idx="19">
                  <c:v>wk20</c:v>
                </c:pt>
                <c:pt idx="20">
                  <c:v>wk21</c:v>
                </c:pt>
                <c:pt idx="21">
                  <c:v>wk22</c:v>
                </c:pt>
                <c:pt idx="22">
                  <c:v>wk23</c:v>
                </c:pt>
                <c:pt idx="23">
                  <c:v>wk24</c:v>
                </c:pt>
                <c:pt idx="24">
                  <c:v>wk25</c:v>
                </c:pt>
                <c:pt idx="25">
                  <c:v>wk26</c:v>
                </c:pt>
                <c:pt idx="26">
                  <c:v>wk27</c:v>
                </c:pt>
                <c:pt idx="27">
                  <c:v>wk28</c:v>
                </c:pt>
                <c:pt idx="28">
                  <c:v>wk29</c:v>
                </c:pt>
                <c:pt idx="29">
                  <c:v>wk30</c:v>
                </c:pt>
                <c:pt idx="30">
                  <c:v>wk31</c:v>
                </c:pt>
                <c:pt idx="31">
                  <c:v>wk32</c:v>
                </c:pt>
                <c:pt idx="32">
                  <c:v>wk33</c:v>
                </c:pt>
                <c:pt idx="33">
                  <c:v>wk34</c:v>
                </c:pt>
                <c:pt idx="34">
                  <c:v>wk35</c:v>
                </c:pt>
                <c:pt idx="35">
                  <c:v>wk36</c:v>
                </c:pt>
                <c:pt idx="36">
                  <c:v>wk37</c:v>
                </c:pt>
                <c:pt idx="37">
                  <c:v>wk38</c:v>
                </c:pt>
                <c:pt idx="38">
                  <c:v>wk39</c:v>
                </c:pt>
                <c:pt idx="39">
                  <c:v>wk40</c:v>
                </c:pt>
                <c:pt idx="40">
                  <c:v>wk41</c:v>
                </c:pt>
                <c:pt idx="41">
                  <c:v>wk42</c:v>
                </c:pt>
                <c:pt idx="42">
                  <c:v>wk43</c:v>
                </c:pt>
              </c:strCache>
            </c:strRef>
          </c:cat>
          <c:val>
            <c:numRef>
              <c:f>DHF!$F$56:$AV$56</c:f>
              <c:numCache>
                <c:formatCode>General</c:formatCode>
                <c:ptCount val="43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6</c:v>
                </c:pt>
                <c:pt idx="7">
                  <c:v>3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6</c:v>
                </c:pt>
                <c:pt idx="13">
                  <c:v>2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6</c:v>
                </c:pt>
                <c:pt idx="21">
                  <c:v>10</c:v>
                </c:pt>
                <c:pt idx="22">
                  <c:v>8</c:v>
                </c:pt>
                <c:pt idx="23">
                  <c:v>16</c:v>
                </c:pt>
                <c:pt idx="24">
                  <c:v>18</c:v>
                </c:pt>
                <c:pt idx="25">
                  <c:v>9</c:v>
                </c:pt>
                <c:pt idx="26">
                  <c:v>2</c:v>
                </c:pt>
                <c:pt idx="27">
                  <c:v>19</c:v>
                </c:pt>
                <c:pt idx="28">
                  <c:v>22</c:v>
                </c:pt>
                <c:pt idx="29">
                  <c:v>10</c:v>
                </c:pt>
                <c:pt idx="30">
                  <c:v>2</c:v>
                </c:pt>
                <c:pt idx="31">
                  <c:v>1</c:v>
                </c:pt>
                <c:pt idx="32">
                  <c:v>4</c:v>
                </c:pt>
                <c:pt idx="33">
                  <c:v>6</c:v>
                </c:pt>
                <c:pt idx="34">
                  <c:v>8</c:v>
                </c:pt>
                <c:pt idx="35">
                  <c:v>1</c:v>
                </c:pt>
                <c:pt idx="36">
                  <c:v>6</c:v>
                </c:pt>
                <c:pt idx="37">
                  <c:v>8</c:v>
                </c:pt>
                <c:pt idx="38">
                  <c:v>3</c:v>
                </c:pt>
                <c:pt idx="39">
                  <c:v>12</c:v>
                </c:pt>
                <c:pt idx="40">
                  <c:v>5</c:v>
                </c:pt>
                <c:pt idx="41">
                  <c:v>10</c:v>
                </c:pt>
                <c:pt idx="4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244736"/>
        <c:axId val="124246272"/>
      </c:lineChart>
      <c:catAx>
        <c:axId val="12424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4246272"/>
        <c:crosses val="autoZero"/>
        <c:auto val="1"/>
        <c:lblAlgn val="ctr"/>
        <c:lblOffset val="100"/>
        <c:noMultiLvlLbl val="0"/>
      </c:catAx>
      <c:valAx>
        <c:axId val="12424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424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369055492469147"/>
          <c:y val="0.12612014224028448"/>
          <c:w val="0.22305318808207611"/>
          <c:h val="0.1666666666666666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048997380686499E-2"/>
          <c:y val="4.1519666890023794E-2"/>
          <c:w val="0.81046815512556358"/>
          <c:h val="0.773245098313704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จังหวัดสิงห์บุรี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0774408489215861E-2"/>
                  <c:y val="-6.349161910627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36021223039636E-2"/>
                  <c:y val="-8.888826674878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68010611519901E-2"/>
                  <c:y val="-7.09611331304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872490580981133E-3"/>
                  <c:y val="-4.848605131449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777780815592852E-3"/>
                  <c:y val="-7.486721385888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80815592826E-3"/>
                  <c:y val="-3.493803313414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accent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</c:numCache>
            </c:numRef>
          </c:cat>
          <c:val>
            <c:numRef>
              <c:f>Sheet1!$B$2:$B$7</c:f>
              <c:numCache>
                <c:formatCode>0.00</c:formatCode>
                <c:ptCount val="6"/>
                <c:pt idx="0">
                  <c:v>1.7857575772268635</c:v>
                </c:pt>
                <c:pt idx="1">
                  <c:v>2.1755889896869225</c:v>
                </c:pt>
                <c:pt idx="2">
                  <c:v>3.2330794257259639</c:v>
                </c:pt>
                <c:pt idx="3">
                  <c:v>1.7876970369903464</c:v>
                </c:pt>
                <c:pt idx="4">
                  <c:v>1.2970137168291773</c:v>
                </c:pt>
                <c:pt idx="5">
                  <c:v>1.3947155192666356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D91-45ED-AB69-DE1FB8B708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เขตสุขภาพที่ 4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pPr>
              <a:solidFill>
                <a:srgbClr val="92D050"/>
              </a:solidFill>
              <a:ln w="19050"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-5.3914266613546577E-2"/>
                  <c:y val="2.4740371899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645015162403241E-2"/>
                  <c:y val="6.297256244338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222232854574809E-3"/>
                  <c:y val="-4.664954480340969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20587403826304E-2"/>
                  <c:y val="-1.045743671165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61631185652E-3"/>
                  <c:y val="7.486721385888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AE-4584-9B29-BE184AD580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9.9822951811845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</c:numCache>
            </c:numRef>
          </c:cat>
          <c:val>
            <c:numRef>
              <c:f>Sheet1!$C$2:$C$7</c:f>
              <c:numCache>
                <c:formatCode>0.00</c:formatCode>
                <c:ptCount val="6"/>
                <c:pt idx="0">
                  <c:v>0.30238799150495471</c:v>
                </c:pt>
                <c:pt idx="1">
                  <c:v>0.6165934447468846</c:v>
                </c:pt>
                <c:pt idx="2">
                  <c:v>0.22601600110621964</c:v>
                </c:pt>
                <c:pt idx="3">
                  <c:v>1.4069918792056262</c:v>
                </c:pt>
                <c:pt idx="4">
                  <c:v>1.0492553308212929</c:v>
                </c:pt>
                <c:pt idx="5">
                  <c:v>1.1710747615089678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D91-45ED-AB69-DE1FB8B708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ประเทศ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pPr>
              <a:solidFill>
                <a:srgbClr val="FFC000"/>
              </a:solidFill>
              <a:ln w="1905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4890533124511541E-2"/>
                  <c:y val="-7.53859788053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825132964253391E-2"/>
                  <c:y val="-6.3223298834154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055557530135401E-2"/>
                  <c:y val="-0.10243878475381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548816978431671E-2"/>
                  <c:y val="6.274465888149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5556163118576E-2"/>
                  <c:y val="7.985836144947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629048297140015E-3"/>
                  <c:y val="1.3287849699646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D91-45ED-AB69-DE1FB8B708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>
                    <a:solidFill>
                      <a:srgbClr val="66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</c:numCache>
            </c:numRef>
          </c:cat>
          <c:val>
            <c:numRef>
              <c:f>Sheet1!$D$2:$D$7</c:f>
              <c:numCache>
                <c:formatCode>0.00</c:formatCode>
                <c:ptCount val="6"/>
                <c:pt idx="0">
                  <c:v>0.51569599364365548</c:v>
                </c:pt>
                <c:pt idx="1">
                  <c:v>0.71507200552753569</c:v>
                </c:pt>
                <c:pt idx="2">
                  <c:v>0.25486607380689041</c:v>
                </c:pt>
                <c:pt idx="3">
                  <c:v>1.3646723365687212</c:v>
                </c:pt>
                <c:pt idx="4">
                  <c:v>1.1008027142483214</c:v>
                </c:pt>
                <c:pt idx="5">
                  <c:v>1.0505344107873236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8D91-45ED-AB69-DE1FB8B70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86272"/>
        <c:axId val="154487808"/>
      </c:lineChart>
      <c:catAx>
        <c:axId val="15448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54487808"/>
        <c:crossesAt val="0"/>
        <c:auto val="1"/>
        <c:lblAlgn val="ctr"/>
        <c:lblOffset val="100"/>
        <c:noMultiLvlLbl val="0"/>
      </c:catAx>
      <c:valAx>
        <c:axId val="154487808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5448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80104241044353"/>
          <c:y val="2.164664640077375E-3"/>
          <c:w val="0.14042116583783637"/>
          <c:h val="0.31549712026504373"/>
        </c:manualLayout>
      </c:layout>
      <c:overlay val="0"/>
      <c:txPr>
        <a:bodyPr/>
        <a:lstStyle/>
        <a:p>
          <a:pPr>
            <a:defRPr sz="1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04396325459317E-2"/>
          <c:y val="4.7980557985807332E-2"/>
          <c:w val="0.83012303149606292"/>
          <c:h val="0.77324509831370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Sheet1!$B$9:$B$14</c:f>
              <c:numCache>
                <c:formatCode>0.00</c:formatCode>
                <c:ptCount val="6"/>
                <c:pt idx="0">
                  <c:v>1.1599999999999999</c:v>
                </c:pt>
                <c:pt idx="1">
                  <c:v>2.0099999999999998</c:v>
                </c:pt>
                <c:pt idx="2">
                  <c:v>2.15</c:v>
                </c:pt>
                <c:pt idx="3">
                  <c:v>2.11</c:v>
                </c:pt>
                <c:pt idx="4">
                  <c:v>1.93</c:v>
                </c:pt>
                <c:pt idx="5">
                  <c:v>1.64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43-4EDD-B748-B6A765028242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Sheet1!$C$9:$C$14</c:f>
              <c:numCache>
                <c:formatCode>0.00</c:formatCode>
                <c:ptCount val="6"/>
                <c:pt idx="0">
                  <c:v>1.94</c:v>
                </c:pt>
                <c:pt idx="1">
                  <c:v>2.4300000000000002</c:v>
                </c:pt>
                <c:pt idx="2">
                  <c:v>2.56</c:v>
                </c:pt>
                <c:pt idx="3">
                  <c:v>1.94</c:v>
                </c:pt>
                <c:pt idx="4">
                  <c:v>1.94</c:v>
                </c:pt>
                <c:pt idx="5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43-4EDD-B748-B6A765028242}"/>
            </c:ext>
          </c:extLst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2559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Sheet1!$D$9:$D$14</c:f>
              <c:numCache>
                <c:formatCode>0.00</c:formatCode>
                <c:ptCount val="6"/>
                <c:pt idx="0">
                  <c:v>4.3099999999999996</c:v>
                </c:pt>
                <c:pt idx="1">
                  <c:v>2.4500000000000002</c:v>
                </c:pt>
                <c:pt idx="2">
                  <c:v>3.01</c:v>
                </c:pt>
                <c:pt idx="3">
                  <c:v>2.35</c:v>
                </c:pt>
                <c:pt idx="4">
                  <c:v>3.78</c:v>
                </c:pt>
                <c:pt idx="5">
                  <c:v>3.47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43-4EDD-B748-B6A765028242}"/>
            </c:ext>
          </c:extLst>
        </c:ser>
        <c:ser>
          <c:idx val="3"/>
          <c:order val="3"/>
          <c:tx>
            <c:strRef>
              <c:f>Sheet1!$E$8</c:f>
              <c:strCache>
                <c:ptCount val="1"/>
                <c:pt idx="0">
                  <c:v>2560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Sheet1!$E$9:$E$14</c:f>
              <c:numCache>
                <c:formatCode>0.00</c:formatCode>
                <c:ptCount val="6"/>
                <c:pt idx="0">
                  <c:v>1.76</c:v>
                </c:pt>
                <c:pt idx="1">
                  <c:v>1.72</c:v>
                </c:pt>
                <c:pt idx="2">
                  <c:v>2</c:v>
                </c:pt>
                <c:pt idx="3">
                  <c:v>1.48</c:v>
                </c:pt>
                <c:pt idx="4">
                  <c:v>1.89</c:v>
                </c:pt>
                <c:pt idx="5">
                  <c:v>2.0699999999999998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43-4EDD-B748-B6A765028242}"/>
            </c:ext>
          </c:extLst>
        </c:ser>
        <c:ser>
          <c:idx val="4"/>
          <c:order val="4"/>
          <c:tx>
            <c:strRef>
              <c:f>Sheet1!$F$8</c:f>
              <c:strCache>
                <c:ptCount val="1"/>
                <c:pt idx="0">
                  <c:v>2561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5555555555555558E-3"/>
                  <c:y val="1.481481481481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43-4EDD-B748-B6A7650282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826E-3"/>
                  <c:y val="4.9382716049383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43-4EDD-B748-B6A7650282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Sheet1!$F$9:$F$14</c:f>
              <c:numCache>
                <c:formatCode>0.00</c:formatCode>
                <c:ptCount val="6"/>
                <c:pt idx="0">
                  <c:v>0.98</c:v>
                </c:pt>
                <c:pt idx="1">
                  <c:v>1.42</c:v>
                </c:pt>
                <c:pt idx="2">
                  <c:v>1.38</c:v>
                </c:pt>
                <c:pt idx="3">
                  <c:v>1.1299999999999999</c:v>
                </c:pt>
                <c:pt idx="4">
                  <c:v>1.6</c:v>
                </c:pt>
                <c:pt idx="5">
                  <c:v>1.69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43-4EDD-B748-B6A765028242}"/>
            </c:ext>
          </c:extLst>
        </c:ser>
        <c:ser>
          <c:idx val="5"/>
          <c:order val="5"/>
          <c:tx>
            <c:strRef>
              <c:f>Sheet1!$G$8</c:f>
              <c:strCache>
                <c:ptCount val="1"/>
                <c:pt idx="0">
                  <c:v>2562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055555555555554E-2"/>
                  <c:y val="9.876543209876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43-4EDD-B748-B6A7650282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222769028871385E-3"/>
                  <c:y val="1.7284145037425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443-4EDD-B748-B6A765028242}"/>
                </c:ext>
                <c:ext xmlns:c15="http://schemas.microsoft.com/office/drawing/2012/chart" uri="{CE6537A1-D6FC-4f65-9D91-7224C49458BB}">
                  <c15:layout>
                    <c:manualLayout>
                      <c:w val="3.6118000874890629E-2"/>
                      <c:h val="6.353105861767277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1111111111111112E-2"/>
                  <c:y val="2.46913580246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443-4EDD-B748-B6A7650282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55555555555554E-2"/>
                  <c:y val="4.938271604938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443-4EDD-B748-B6A7650282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666666666666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443-4EDD-B748-B6A7650282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Sheet1!$G$9:$G$14</c:f>
              <c:numCache>
                <c:formatCode>0.00</c:formatCode>
                <c:ptCount val="6"/>
                <c:pt idx="0">
                  <c:v>1.2665024904179087</c:v>
                </c:pt>
                <c:pt idx="1">
                  <c:v>1.5365967365967366</c:v>
                </c:pt>
                <c:pt idx="2">
                  <c:v>1.3567883468914275</c:v>
                </c:pt>
                <c:pt idx="3">
                  <c:v>1.2237887354183068</c:v>
                </c:pt>
                <c:pt idx="4">
                  <c:v>1.6314941944232562</c:v>
                </c:pt>
                <c:pt idx="5">
                  <c:v>1.3814674833832921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443-4EDD-B748-B6A765028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645632"/>
        <c:axId val="154647168"/>
      </c:barChart>
      <c:catAx>
        <c:axId val="1546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th-TH"/>
          </a:p>
        </c:txPr>
        <c:crossAx val="154647168"/>
        <c:crosses val="autoZero"/>
        <c:auto val="1"/>
        <c:lblAlgn val="ctr"/>
        <c:lblOffset val="100"/>
        <c:noMultiLvlLbl val="0"/>
      </c:catAx>
      <c:valAx>
        <c:axId val="154647168"/>
        <c:scaling>
          <c:orientation val="minMax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th-TH"/>
          </a:p>
        </c:txPr>
        <c:crossAx val="1546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90280216535432956"/>
          <c:y val="6.3959560610479249E-2"/>
          <c:w val="6.8031167979002619E-2"/>
          <c:h val="0.49653426655001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40960384968473E-2"/>
          <c:y val="7.1603899089971612E-2"/>
          <c:w val="0.92164774241882585"/>
          <c:h val="0.64833699396307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ไตรมาส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2.9319585910485071E-3"/>
                  <c:y val="1.638255642019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EC-4F6C-9AC1-B694FDEF80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อ.เมือง</c:v>
                </c:pt>
                <c:pt idx="1">
                  <c:v>อ.อินทร์บุรี</c:v>
                </c:pt>
                <c:pt idx="2">
                  <c:v>อ.บางระจัน</c:v>
                </c:pt>
                <c:pt idx="3">
                  <c:v>อ.ค่ายบางระจัน</c:v>
                </c:pt>
                <c:pt idx="4">
                  <c:v>อ.พรหมบุรี</c:v>
                </c:pt>
                <c:pt idx="5">
                  <c:v>อ.ท่าช้าง</c:v>
                </c:pt>
                <c:pt idx="6">
                  <c:v>รวม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187</c:v>
                </c:pt>
                <c:pt idx="1">
                  <c:v>256</c:v>
                </c:pt>
                <c:pt idx="2">
                  <c:v>117</c:v>
                </c:pt>
                <c:pt idx="3">
                  <c:v>98</c:v>
                </c:pt>
                <c:pt idx="4">
                  <c:v>120</c:v>
                </c:pt>
                <c:pt idx="5">
                  <c:v>79</c:v>
                </c:pt>
                <c:pt idx="6">
                  <c:v>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EC-4F6C-9AC1-B694FDEF8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ไตรมาส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3.0391943993589013E-3"/>
                  <c:y val="1.638255642019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EC-4F6C-9AC1-B694FDEF80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อ.เมือง</c:v>
                </c:pt>
                <c:pt idx="1">
                  <c:v>อ.อินทร์บุรี</c:v>
                </c:pt>
                <c:pt idx="2">
                  <c:v>อ.บางระจัน</c:v>
                </c:pt>
                <c:pt idx="3">
                  <c:v>อ.ค่ายบางระจัน</c:v>
                </c:pt>
                <c:pt idx="4">
                  <c:v>อ.พรหมบุรี</c:v>
                </c:pt>
                <c:pt idx="5">
                  <c:v>อ.ท่าช้าง</c:v>
                </c:pt>
                <c:pt idx="6">
                  <c:v>รวม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162</c:v>
                </c:pt>
                <c:pt idx="1">
                  <c:v>239</c:v>
                </c:pt>
                <c:pt idx="2">
                  <c:v>155</c:v>
                </c:pt>
                <c:pt idx="3">
                  <c:v>97</c:v>
                </c:pt>
                <c:pt idx="4">
                  <c:v>104</c:v>
                </c:pt>
                <c:pt idx="5">
                  <c:v>47</c:v>
                </c:pt>
                <c:pt idx="6">
                  <c:v>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DEC-4F6C-9AC1-B694FDEF8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ไตรมาส 3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3.372700681922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E3-45A7-8290-9B45123696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อ.เมือง</c:v>
                </c:pt>
                <c:pt idx="1">
                  <c:v>อ.อินทร์บุรี</c:v>
                </c:pt>
                <c:pt idx="2">
                  <c:v>อ.บางระจัน</c:v>
                </c:pt>
                <c:pt idx="3">
                  <c:v>อ.ค่ายบางระจัน</c:v>
                </c:pt>
                <c:pt idx="4">
                  <c:v>อ.พรหมบุรี</c:v>
                </c:pt>
                <c:pt idx="5">
                  <c:v>อ.ท่าช้าง</c:v>
                </c:pt>
                <c:pt idx="6">
                  <c:v>รวม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170</c:v>
                </c:pt>
                <c:pt idx="1">
                  <c:v>126</c:v>
                </c:pt>
                <c:pt idx="2">
                  <c:v>79</c:v>
                </c:pt>
                <c:pt idx="3">
                  <c:v>52</c:v>
                </c:pt>
                <c:pt idx="4">
                  <c:v>66</c:v>
                </c:pt>
                <c:pt idx="5">
                  <c:v>28</c:v>
                </c:pt>
                <c:pt idx="6">
                  <c:v>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9D-468F-B162-3D81002DD3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ไตรมาส 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อ.เมือง</c:v>
                </c:pt>
                <c:pt idx="1">
                  <c:v>อ.อินทร์บุรี</c:v>
                </c:pt>
                <c:pt idx="2">
                  <c:v>อ.บางระจัน</c:v>
                </c:pt>
                <c:pt idx="3">
                  <c:v>อ.ค่ายบางระจัน</c:v>
                </c:pt>
                <c:pt idx="4">
                  <c:v>อ.พรหมบุรี</c:v>
                </c:pt>
                <c:pt idx="5">
                  <c:v>อ.ท่าช้าง</c:v>
                </c:pt>
                <c:pt idx="6">
                  <c:v>รวม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165</c:v>
                </c:pt>
                <c:pt idx="1">
                  <c:v>203</c:v>
                </c:pt>
                <c:pt idx="2">
                  <c:v>111</c:v>
                </c:pt>
                <c:pt idx="3">
                  <c:v>95</c:v>
                </c:pt>
                <c:pt idx="4">
                  <c:v>95</c:v>
                </c:pt>
                <c:pt idx="5">
                  <c:v>58</c:v>
                </c:pt>
                <c:pt idx="6">
                  <c:v>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8B-4633-AE64-52B93B4F4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46176"/>
        <c:axId val="163747712"/>
      </c:barChart>
      <c:catAx>
        <c:axId val="16374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3747712"/>
        <c:crosses val="autoZero"/>
        <c:auto val="1"/>
        <c:lblAlgn val="ctr"/>
        <c:lblOffset val="100"/>
        <c:noMultiLvlLbl val="0"/>
      </c:catAx>
      <c:valAx>
        <c:axId val="16374771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374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407010105214605"/>
          <c:y val="0"/>
          <c:w val="0.67339389559295459"/>
          <c:h val="0.56322088121631975"/>
        </c:manualLayout>
      </c:layout>
      <c:overlay val="0"/>
      <c:txPr>
        <a:bodyPr/>
        <a:lstStyle/>
        <a:p>
          <a:pPr>
            <a:defRPr sz="1800" b="1"/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86E-460A-A1A6-6C44CAD13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6E-460A-A1A6-6C44CAD13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86E-460A-A1A6-6C44CAD13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6E-460A-A1A6-6C44CAD13F54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6E-460A-A1A6-6C44CAD13F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6E-460A-A1A6-6C44CAD13F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46.854589205912681</c:v>
                </c:pt>
                <c:pt idx="1">
                  <c:v>53.145410794087319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6E-460A-A1A6-6C44CAD13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5251600265960661"/>
          <c:y val="0.13133701275312371"/>
          <c:w val="0.16189875931296321"/>
          <c:h val="0.4628166450815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09000889322997"/>
          <c:y val="9.6512021292890063E-2"/>
          <c:w val="0.80378295904103658"/>
          <c:h val="0.59429728469646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กลุ่ม 0-15 ปี</c:v>
                </c:pt>
                <c:pt idx="1">
                  <c:v>กลุ่ม 15-24 ปี</c:v>
                </c:pt>
                <c:pt idx="2">
                  <c:v>กลุ่ม 25-59 ปี</c:v>
                </c:pt>
                <c:pt idx="3">
                  <c:v>กลุ่ม 60 ปีขึ้นไป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0.51564111378480582</c:v>
                </c:pt>
                <c:pt idx="1">
                  <c:v>1.1687865245788931</c:v>
                </c:pt>
                <c:pt idx="2">
                  <c:v>49.604675146098316</c:v>
                </c:pt>
                <c:pt idx="3">
                  <c:v>48.710897215537983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94-431E-907E-EB5CE6DF0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461376"/>
        <c:axId val="163467264"/>
      </c:barChart>
      <c:catAx>
        <c:axId val="16346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3467264"/>
        <c:crosses val="autoZero"/>
        <c:auto val="1"/>
        <c:lblAlgn val="ctr"/>
        <c:lblOffset val="100"/>
        <c:noMultiLvlLbl val="0"/>
      </c:catAx>
      <c:valAx>
        <c:axId val="163467264"/>
        <c:scaling>
          <c:orientation val="minMax"/>
          <c:max val="70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crossAx val="16346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83355292050944"/>
          <c:y val="0.13010408181735902"/>
          <c:w val="0.83316644707949061"/>
          <c:h val="0.5616644794400700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DHF!$C$30</c:f>
              <c:strCache>
                <c:ptCount val="1"/>
                <c:pt idx="0">
                  <c:v>รวม ปี 2562</c:v>
                </c:pt>
              </c:strCache>
            </c:strRef>
          </c:tx>
          <c:invertIfNegative val="0"/>
          <c:cat>
            <c:strRef>
              <c:f>DHF!$D$27:$O$27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DHF!$D$30:$O$30</c:f>
              <c:numCache>
                <c:formatCode>General</c:formatCode>
                <c:ptCount val="12"/>
                <c:pt idx="0">
                  <c:v>6</c:v>
                </c:pt>
                <c:pt idx="1">
                  <c:v>13</c:v>
                </c:pt>
                <c:pt idx="2">
                  <c:v>28</c:v>
                </c:pt>
                <c:pt idx="3">
                  <c:v>8</c:v>
                </c:pt>
                <c:pt idx="4">
                  <c:v>10</c:v>
                </c:pt>
                <c:pt idx="5">
                  <c:v>52</c:v>
                </c:pt>
                <c:pt idx="6">
                  <c:v>40</c:v>
                </c:pt>
                <c:pt idx="7">
                  <c:v>31</c:v>
                </c:pt>
                <c:pt idx="8">
                  <c:v>26</c:v>
                </c:pt>
                <c:pt idx="9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5968"/>
        <c:axId val="4437504"/>
      </c:barChart>
      <c:lineChart>
        <c:grouping val="standard"/>
        <c:varyColors val="0"/>
        <c:ser>
          <c:idx val="0"/>
          <c:order val="0"/>
          <c:tx>
            <c:strRef>
              <c:f>DHF!$C$28</c:f>
              <c:strCache>
                <c:ptCount val="1"/>
                <c:pt idx="0">
                  <c:v>ปี 2561       </c:v>
                </c:pt>
              </c:strCache>
            </c:strRef>
          </c:tx>
          <c:cat>
            <c:strRef>
              <c:f>DHF!$D$27:$O$27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DHF!$D$28:$O$28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10</c:v>
                </c:pt>
                <c:pt idx="7">
                  <c:v>4</c:v>
                </c:pt>
                <c:pt idx="8">
                  <c:v>8</c:v>
                </c:pt>
                <c:pt idx="9">
                  <c:v>11</c:v>
                </c:pt>
                <c:pt idx="10">
                  <c:v>3</c:v>
                </c:pt>
                <c:pt idx="11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DHF!$C$29</c:f>
              <c:strCache>
                <c:ptCount val="1"/>
                <c:pt idx="0">
                  <c:v>มัธยฐาน</c:v>
                </c:pt>
              </c:strCache>
            </c:strRef>
          </c:tx>
          <c:cat>
            <c:strRef>
              <c:f>DHF!$D$27:$O$27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DHF!$D$29:$O$29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5968"/>
        <c:axId val="4437504"/>
      </c:lineChart>
      <c:catAx>
        <c:axId val="44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4437504"/>
        <c:crosses val="autoZero"/>
        <c:auto val="1"/>
        <c:lblAlgn val="ctr"/>
        <c:lblOffset val="100"/>
        <c:noMultiLvlLbl val="0"/>
      </c:catAx>
      <c:valAx>
        <c:axId val="44375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th-TH"/>
                  <a:t>จำนวน(ราย)</a:t>
                </a:r>
              </a:p>
            </c:rich>
          </c:tx>
          <c:layout>
            <c:manualLayout>
              <c:xMode val="edge"/>
              <c:yMode val="edge"/>
              <c:x val="1.8645890607547577E-2"/>
              <c:y val="2.8829758349171872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4435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04950208211046"/>
          <c:y val="0.13589621952471795"/>
          <c:w val="0.52333930706976051"/>
          <c:h val="0.850637388300437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dPt>
            <c:idx val="0"/>
            <c:bubble3D val="0"/>
            <c:spPr>
              <a:solidFill>
                <a:srgbClr val="FF99FF"/>
              </a:solidFill>
            </c:spPr>
          </c:dPt>
          <c:dPt>
            <c:idx val="1"/>
            <c:bubble3D val="0"/>
            <c:spPr>
              <a:solidFill>
                <a:srgbClr val="FFFF99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6947235139658204"/>
                  <c:y val="-0.2142977971620728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th-TH" dirty="0" smtClean="0"/>
                      <a:t>นักเรียน</a:t>
                    </a:r>
                    <a:r>
                      <a:rPr lang="th-TH" dirty="0"/>
                      <a:t>
</a:t>
                    </a:r>
                    <a:r>
                      <a:rPr lang="th-TH" dirty="0" smtClean="0"/>
                      <a:t>69%</a:t>
                    </a:r>
                    <a:endParaRPr lang="th-TH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032173673824601"/>
                  <c:y val="0.10372772705547656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th-TH" dirty="0" err="1" smtClean="0"/>
                      <a:t>บจ้าง</a:t>
                    </a:r>
                    <a:r>
                      <a:rPr lang="th-TH" dirty="0"/>
                      <a:t>
</a:t>
                    </a:r>
                    <a:r>
                      <a:rPr lang="th-TH" dirty="0" smtClean="0"/>
                      <a:t>14%</a:t>
                    </a:r>
                    <a:endParaRPr lang="th-TH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9163553367779E-2"/>
                  <c:y val="8.9788276607161197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th-TH" dirty="0" smtClean="0"/>
                      <a:t>งานบ้าน  6%</a:t>
                    </a:r>
                    <a:endParaRPr lang="th-TH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4373242274699883"/>
                      <c:h val="0.1963076765096807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000" b="1">
                        <a:latin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th-TH" sz="1000" dirty="0" smtClean="0"/>
                      <a:t>รับราชการ</a:t>
                    </a:r>
                    <a:r>
                      <a:rPr lang="th-TH" sz="1000" dirty="0"/>
                      <a:t>
</a:t>
                    </a:r>
                    <a:r>
                      <a:rPr lang="th-TH" sz="1000" dirty="0" smtClean="0"/>
                      <a:t>3%</a:t>
                    </a:r>
                    <a:endParaRPr lang="th-TH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นักเรียน</c:v>
                </c:pt>
                <c:pt idx="1">
                  <c:v>รับจ้าง</c:v>
                </c:pt>
                <c:pt idx="2">
                  <c:v>รับราชการ</c:v>
                </c:pt>
                <c:pt idx="3">
                  <c:v>ในปกครอง</c:v>
                </c:pt>
                <c:pt idx="4">
                  <c:v>งานบ้าน</c:v>
                </c:pt>
                <c:pt idx="5">
                  <c:v>ทำนา</c:v>
                </c:pt>
                <c:pt idx="6">
                  <c:v>ค้าขาย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69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th-TH" sz="18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จำแนกเพศ</a:t>
            </a:r>
            <a:endParaRPr lang="th-TH" sz="1800" u="sng" dirty="0">
              <a:latin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32531257277304448"/>
          <c:y val="5.937145872680813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21104128143338"/>
          <c:y val="0.12958087990223308"/>
          <c:w val="0.42951043223264596"/>
          <c:h val="0.721877013665148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-0.19521955467824367"/>
                  <c:y val="4.5728807910232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749614736308814"/>
                  <c:y val="5.84157315853793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หญิง</c:v>
                </c:pt>
                <c:pt idx="1">
                  <c:v>ชาย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26776829263374E-2"/>
          <c:y val="5.1501962071208364E-2"/>
          <c:w val="0.81046815512556358"/>
          <c:h val="0.773245098313701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จังหวัดสิงห์บุรี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077440848921596E-2"/>
                  <c:y val="-6.349161910627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36021223039636E-2"/>
                  <c:y val="-8.888826674879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68010611519967E-2"/>
                  <c:y val="-7.096113313042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872490580981602E-3"/>
                  <c:y val="-4.848605131449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42446778747E-3"/>
                  <c:y val="-8.484950904006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444452038981055E-3"/>
                  <c:y val="-1.996459036236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accent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</c:numCache>
            </c:numRef>
          </c:cat>
          <c:val>
            <c:numRef>
              <c:f>Sheet1!$B$2:$B$7</c:f>
              <c:numCache>
                <c:formatCode>0.00</c:formatCode>
                <c:ptCount val="6"/>
                <c:pt idx="0">
                  <c:v>0.96391150245099233</c:v>
                </c:pt>
                <c:pt idx="1">
                  <c:v>1.0051250224250035</c:v>
                </c:pt>
                <c:pt idx="2">
                  <c:v>1.297498581770048</c:v>
                </c:pt>
                <c:pt idx="3">
                  <c:v>0.76123795716703113</c:v>
                </c:pt>
                <c:pt idx="4">
                  <c:v>0.61432388008320282</c:v>
                </c:pt>
                <c:pt idx="5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652-4B0B-8814-B7AE7CFC0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เขตสุขภาพที่ 4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pPr>
              <a:solidFill>
                <a:srgbClr val="92D050"/>
              </a:solidFill>
              <a:ln w="19050"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-4.6969821409648123E-2"/>
                  <c:y val="5.468725744299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645015162403362E-2"/>
                  <c:y val="6.297256244338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222232854574826E-3"/>
                  <c:y val="-4.664954480340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20587403826422E-2"/>
                  <c:y val="-1.045743671165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486721385888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333342446777463E-3"/>
                  <c:y val="-9.9822951811845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</c:numCache>
            </c:numRef>
          </c:cat>
          <c:val>
            <c:numRef>
              <c:f>Sheet1!$C$2:$C$7</c:f>
              <c:numCache>
                <c:formatCode>0.00</c:formatCode>
                <c:ptCount val="6"/>
                <c:pt idx="0">
                  <c:v>0.15886877018738099</c:v>
                </c:pt>
                <c:pt idx="1">
                  <c:v>0.2910777976008862</c:v>
                </c:pt>
                <c:pt idx="2">
                  <c:v>9.4483330803256729E-2</c:v>
                </c:pt>
                <c:pt idx="3">
                  <c:v>0.61347468695938401</c:v>
                </c:pt>
                <c:pt idx="4">
                  <c:v>0.50103031733172609</c:v>
                </c:pt>
                <c:pt idx="5">
                  <c:v>0.55000000000000004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8652-4B0B-8814-B7AE7CFC0C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ประเทศ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4890533124511611E-2"/>
                  <c:y val="-7.538597880530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825132964253405E-2"/>
                  <c:y val="-6.322329883415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055557530135515E-2"/>
                  <c:y val="-0.10243878475381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548816978431681E-2"/>
                  <c:y val="6.274465888149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111115060270947E-2"/>
                  <c:y val="8.484950904006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333342446777463E-3"/>
                  <c:y val="2.994688554355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652-4B0B-8814-B7AE7CFC0C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</c:numCache>
            </c:numRef>
          </c:cat>
          <c:val>
            <c:numRef>
              <c:f>Sheet1!$D$2:$D$7</c:f>
              <c:numCache>
                <c:formatCode>0.00</c:formatCode>
                <c:ptCount val="6"/>
                <c:pt idx="0">
                  <c:v>0.26799289918800756</c:v>
                </c:pt>
                <c:pt idx="1">
                  <c:v>0.35924761485097145</c:v>
                </c:pt>
                <c:pt idx="2">
                  <c:v>0.11020303186122356</c:v>
                </c:pt>
                <c:pt idx="3">
                  <c:v>0.58802583984928036</c:v>
                </c:pt>
                <c:pt idx="4">
                  <c:v>0.47492378594994578</c:v>
                </c:pt>
                <c:pt idx="5">
                  <c:v>0.47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8652-4B0B-8814-B7AE7CFC0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09792"/>
        <c:axId val="147810944"/>
      </c:lineChart>
      <c:catAx>
        <c:axId val="1478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7810944"/>
        <c:crosses val="autoZero"/>
        <c:auto val="1"/>
        <c:lblAlgn val="ctr"/>
        <c:lblOffset val="100"/>
        <c:noMultiLvlLbl val="0"/>
      </c:catAx>
      <c:valAx>
        <c:axId val="147810944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4780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02327799904665"/>
          <c:y val="2.1646742629973658E-3"/>
          <c:w val="0.14597672200095385"/>
          <c:h val="0.41532007207688737"/>
        </c:manualLayout>
      </c:layout>
      <c:overlay val="0"/>
      <c:txPr>
        <a:bodyPr/>
        <a:lstStyle/>
        <a:p>
          <a:pPr>
            <a:defRPr sz="1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04396325459317E-2"/>
          <c:y val="4.7980557985807332E-2"/>
          <c:w val="0.83012303149606292"/>
          <c:h val="0.77324509831370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2557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Sheet1!$B$9:$B$14</c:f>
              <c:numCache>
                <c:formatCode>0.00</c:formatCode>
                <c:ptCount val="6"/>
                <c:pt idx="0">
                  <c:v>0.83</c:v>
                </c:pt>
                <c:pt idx="1">
                  <c:v>0.84</c:v>
                </c:pt>
                <c:pt idx="2">
                  <c:v>0.83</c:v>
                </c:pt>
                <c:pt idx="3">
                  <c:v>0.82</c:v>
                </c:pt>
                <c:pt idx="4">
                  <c:v>1.23</c:v>
                </c:pt>
                <c:pt idx="5">
                  <c:v>2.09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86-49A5-9434-C00699641043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2558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Sheet1!$C$9:$C$14</c:f>
              <c:numCache>
                <c:formatCode>0.00</c:formatCode>
                <c:ptCount val="6"/>
                <c:pt idx="0">
                  <c:v>0.77</c:v>
                </c:pt>
                <c:pt idx="1">
                  <c:v>1.21</c:v>
                </c:pt>
                <c:pt idx="2">
                  <c:v>1.06</c:v>
                </c:pt>
                <c:pt idx="3">
                  <c:v>0.64</c:v>
                </c:pt>
                <c:pt idx="4">
                  <c:v>0.81</c:v>
                </c:pt>
                <c:pt idx="5">
                  <c:v>1.97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86-49A5-9434-C00699641043}"/>
            </c:ext>
          </c:extLst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2559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Sheet1!$D$9:$D$14</c:f>
              <c:numCache>
                <c:formatCode>0.00</c:formatCode>
                <c:ptCount val="6"/>
                <c:pt idx="0">
                  <c:v>1.71</c:v>
                </c:pt>
                <c:pt idx="1">
                  <c:v>1.1399999999999999</c:v>
                </c:pt>
                <c:pt idx="2">
                  <c:v>1.1599999999999999</c:v>
                </c:pt>
                <c:pt idx="3">
                  <c:v>0.95</c:v>
                </c:pt>
                <c:pt idx="4">
                  <c:v>1.44</c:v>
                </c:pt>
                <c:pt idx="5">
                  <c:v>1.1200000000000001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86-49A5-9434-C00699641043}"/>
            </c:ext>
          </c:extLst>
        </c:ser>
        <c:ser>
          <c:idx val="3"/>
          <c:order val="3"/>
          <c:tx>
            <c:strRef>
              <c:f>Sheet1!$E$8</c:f>
              <c:strCache>
                <c:ptCount val="1"/>
                <c:pt idx="0">
                  <c:v>2560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Sheet1!$E$9:$E$14</c:f>
              <c:numCache>
                <c:formatCode>0.00</c:formatCode>
                <c:ptCount val="6"/>
                <c:pt idx="0">
                  <c:v>0.78</c:v>
                </c:pt>
                <c:pt idx="1">
                  <c:v>0.84</c:v>
                </c:pt>
                <c:pt idx="2">
                  <c:v>0.6</c:v>
                </c:pt>
                <c:pt idx="3">
                  <c:v>0.69</c:v>
                </c:pt>
                <c:pt idx="4">
                  <c:v>0.82</c:v>
                </c:pt>
                <c:pt idx="5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86-49A5-9434-C00699641043}"/>
            </c:ext>
          </c:extLst>
        </c:ser>
        <c:ser>
          <c:idx val="4"/>
          <c:order val="4"/>
          <c:tx>
            <c:strRef>
              <c:f>Sheet1!$F$8</c:f>
              <c:strCache>
                <c:ptCount val="1"/>
                <c:pt idx="0">
                  <c:v>2561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444444444444571E-3"/>
                  <c:y val="1.975308641975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EE-4E3F-BD44-F1082B6C10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1.481481481481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186-49A5-9434-C006996410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8234E-3"/>
                  <c:y val="4.9382716049383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86-49A5-9434-C006996410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Sheet1!$F$9:$F$14</c:f>
              <c:numCache>
                <c:formatCode>0.00</c:formatCode>
                <c:ptCount val="6"/>
                <c:pt idx="0">
                  <c:v>0.57999999999999996</c:v>
                </c:pt>
                <c:pt idx="1">
                  <c:v>0.72</c:v>
                </c:pt>
                <c:pt idx="2">
                  <c:v>0.51</c:v>
                </c:pt>
                <c:pt idx="3">
                  <c:v>0.49</c:v>
                </c:pt>
                <c:pt idx="4">
                  <c:v>0.74</c:v>
                </c:pt>
                <c:pt idx="5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186-49A5-9434-C00699641043}"/>
            </c:ext>
          </c:extLst>
        </c:ser>
        <c:ser>
          <c:idx val="5"/>
          <c:order val="5"/>
          <c:tx>
            <c:strRef>
              <c:f>Sheet1!$G$8</c:f>
              <c:strCache>
                <c:ptCount val="1"/>
                <c:pt idx="0">
                  <c:v>2562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888888888864E-2"/>
                  <c:y val="9.8765432098764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186-49A5-9434-C006996410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4.938271604938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186-49A5-9434-C006996410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112E-2"/>
                  <c:y val="-3.4567901234567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186-49A5-9434-C006996410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888888888888788E-2"/>
                  <c:y val="-1.4814814814814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186-49A5-9434-C006996410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500000000000001E-2"/>
                  <c:y val="-4.9382716049383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186-49A5-9434-C006996410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เมืองสิงห์บุรี</c:v>
                </c:pt>
                <c:pt idx="1">
                  <c:v>อินทร์บุรี</c:v>
                </c:pt>
                <c:pt idx="2">
                  <c:v>บางระจัน</c:v>
                </c:pt>
                <c:pt idx="3">
                  <c:v>ค่ายบางระจัน</c:v>
                </c:pt>
                <c:pt idx="4">
                  <c:v>พรหมบุรี</c:v>
                </c:pt>
                <c:pt idx="5">
                  <c:v>ท่าช้าง</c:v>
                </c:pt>
              </c:strCache>
            </c:strRef>
          </c:cat>
          <c:val>
            <c:numRef>
              <c:f>Sheet1!$G$9:$G$14</c:f>
              <c:numCache>
                <c:formatCode>0.00</c:formatCode>
                <c:ptCount val="6"/>
                <c:pt idx="0">
                  <c:v>0.57955450219416005</c:v>
                </c:pt>
                <c:pt idx="1">
                  <c:v>0.8428904428904429</c:v>
                </c:pt>
                <c:pt idx="2">
                  <c:v>0.66664708819124252</c:v>
                </c:pt>
                <c:pt idx="3">
                  <c:v>0.55821942317326267</c:v>
                </c:pt>
                <c:pt idx="4">
                  <c:v>0.87295533519789814</c:v>
                </c:pt>
                <c:pt idx="5">
                  <c:v>0.7428645901212042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186-49A5-9434-C00699641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866368"/>
        <c:axId val="147867904"/>
      </c:barChart>
      <c:catAx>
        <c:axId val="14786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th-TH"/>
          </a:p>
        </c:txPr>
        <c:crossAx val="147867904"/>
        <c:crosses val="autoZero"/>
        <c:auto val="1"/>
        <c:lblAlgn val="ctr"/>
        <c:lblOffset val="100"/>
        <c:noMultiLvlLbl val="0"/>
      </c:catAx>
      <c:valAx>
        <c:axId val="147867904"/>
        <c:scaling>
          <c:orientation val="minMax"/>
          <c:max val="3"/>
          <c:min val="0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th-TH"/>
          </a:p>
        </c:txPr>
        <c:crossAx val="14786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307994313210837"/>
          <c:y val="2.4453387770973074E-2"/>
          <c:w val="7.7753390201224848E-2"/>
          <c:h val="0.699003402352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1062370740185E-2"/>
          <c:y val="4.8548013637540799E-2"/>
          <c:w val="0.92523059901239757"/>
          <c:h val="0.65312585378353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ไตรมาส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อ.เมือง</c:v>
                </c:pt>
                <c:pt idx="1">
                  <c:v>อ.อินทร์บุรี</c:v>
                </c:pt>
                <c:pt idx="2">
                  <c:v>อ.บางระจัน</c:v>
                </c:pt>
                <c:pt idx="3">
                  <c:v>อ.ค่ายบางระจัน</c:v>
                </c:pt>
                <c:pt idx="4">
                  <c:v>อ.พรหมบุรี</c:v>
                </c:pt>
                <c:pt idx="5">
                  <c:v>อ.ท่าช้าง</c:v>
                </c:pt>
                <c:pt idx="6">
                  <c:v>รวม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97</c:v>
                </c:pt>
                <c:pt idx="1">
                  <c:v>112</c:v>
                </c:pt>
                <c:pt idx="2">
                  <c:v>45</c:v>
                </c:pt>
                <c:pt idx="3">
                  <c:v>34</c:v>
                </c:pt>
                <c:pt idx="4">
                  <c:v>66</c:v>
                </c:pt>
                <c:pt idx="5">
                  <c:v>35</c:v>
                </c:pt>
                <c:pt idx="6">
                  <c:v>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2E-4AEC-8433-960007C92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ไตรมาส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อ.เมือง</c:v>
                </c:pt>
                <c:pt idx="1">
                  <c:v>อ.อินทร์บุรี</c:v>
                </c:pt>
                <c:pt idx="2">
                  <c:v>อ.บางระจัน</c:v>
                </c:pt>
                <c:pt idx="3">
                  <c:v>อ.ค่ายบางระจัน</c:v>
                </c:pt>
                <c:pt idx="4">
                  <c:v>อ.พรหมบุรี</c:v>
                </c:pt>
                <c:pt idx="5">
                  <c:v>อ.ท่าช้าง</c:v>
                </c:pt>
                <c:pt idx="6">
                  <c:v>รวม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82</c:v>
                </c:pt>
                <c:pt idx="1">
                  <c:v>158</c:v>
                </c:pt>
                <c:pt idx="2">
                  <c:v>84</c:v>
                </c:pt>
                <c:pt idx="3">
                  <c:v>51</c:v>
                </c:pt>
                <c:pt idx="4">
                  <c:v>41</c:v>
                </c:pt>
                <c:pt idx="5">
                  <c:v>21</c:v>
                </c:pt>
                <c:pt idx="6">
                  <c:v>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2E-4AEC-8433-960007C925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ไตรมาส 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46333753174824E-3"/>
                  <c:y val="1.0430189183373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48-4E35-9AED-66382E7863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อ.เมือง</c:v>
                </c:pt>
                <c:pt idx="1">
                  <c:v>อ.อินทร์บุรี</c:v>
                </c:pt>
                <c:pt idx="2">
                  <c:v>อ.บางระจัน</c:v>
                </c:pt>
                <c:pt idx="3">
                  <c:v>อ.ค่ายบางระจัน</c:v>
                </c:pt>
                <c:pt idx="4">
                  <c:v>อ.พรหมบุรี</c:v>
                </c:pt>
                <c:pt idx="5">
                  <c:v>อ.ท่าช้าง</c:v>
                </c:pt>
                <c:pt idx="6">
                  <c:v>รวม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75</c:v>
                </c:pt>
                <c:pt idx="1">
                  <c:v>74</c:v>
                </c:pt>
                <c:pt idx="2">
                  <c:v>48</c:v>
                </c:pt>
                <c:pt idx="3">
                  <c:v>26</c:v>
                </c:pt>
                <c:pt idx="4">
                  <c:v>41</c:v>
                </c:pt>
                <c:pt idx="5">
                  <c:v>23</c:v>
                </c:pt>
                <c:pt idx="6">
                  <c:v>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AC-470B-BF25-BDE99C2297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ไตรมาส 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อ.เมือง</c:v>
                </c:pt>
                <c:pt idx="1">
                  <c:v>อ.อินทร์บุรี</c:v>
                </c:pt>
                <c:pt idx="2">
                  <c:v>อ.บางระจัน</c:v>
                </c:pt>
                <c:pt idx="3">
                  <c:v>อ.ค่ายบางระจัน</c:v>
                </c:pt>
                <c:pt idx="4">
                  <c:v>อ.พรหมบุรี</c:v>
                </c:pt>
                <c:pt idx="5">
                  <c:v>อ.ท่าช้าง</c:v>
                </c:pt>
                <c:pt idx="6">
                  <c:v>รวม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59</c:v>
                </c:pt>
                <c:pt idx="1">
                  <c:v>108</c:v>
                </c:pt>
                <c:pt idx="2">
                  <c:v>50</c:v>
                </c:pt>
                <c:pt idx="3">
                  <c:v>45</c:v>
                </c:pt>
                <c:pt idx="4">
                  <c:v>58</c:v>
                </c:pt>
                <c:pt idx="5">
                  <c:v>35</c:v>
                </c:pt>
                <c:pt idx="6">
                  <c:v>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0C-4C86-8C8F-9B19BDE69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390080"/>
        <c:axId val="153412352"/>
      </c:barChart>
      <c:catAx>
        <c:axId val="1533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53412352"/>
        <c:crosses val="autoZero"/>
        <c:auto val="1"/>
        <c:lblAlgn val="ctr"/>
        <c:lblOffset val="100"/>
        <c:noMultiLvlLbl val="0"/>
      </c:catAx>
      <c:valAx>
        <c:axId val="1534123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5339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1244872962439217E-2"/>
          <c:y val="9.5292234190324399E-2"/>
          <c:w val="0.76217333871100401"/>
          <c:h val="0.34716515123226793"/>
        </c:manualLayout>
      </c:layout>
      <c:overlay val="0"/>
      <c:txPr>
        <a:bodyPr/>
        <a:lstStyle/>
        <a:p>
          <a:pPr>
            <a:defRPr sz="2000" b="1"/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DDC-498C-A5D9-6218723FC3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C-498C-A5D9-6218723FC3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41.621253405994551</c:v>
                </c:pt>
                <c:pt idx="1">
                  <c:v>58.378746594005449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DC-498C-A5D9-6218723FC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223247693163721"/>
          <c:y val="0.15051680496211944"/>
          <c:w val="0.16189875931296321"/>
          <c:h val="0.4628166450815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09000889322997"/>
          <c:y val="9.6512021292890063E-2"/>
          <c:w val="0.80378295904103658"/>
          <c:h val="0.59429728469646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กลุ่ม 0-15 ปี</c:v>
                </c:pt>
                <c:pt idx="1">
                  <c:v>กลุ่ม 15-24 ปี</c:v>
                </c:pt>
                <c:pt idx="2">
                  <c:v>กลุ่ม 25-59 ปี</c:v>
                </c:pt>
                <c:pt idx="3">
                  <c:v>กลุ่ม 60 ปีขึ้นไป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0.27247956403269757</c:v>
                </c:pt>
                <c:pt idx="1">
                  <c:v>0.81743869209809261</c:v>
                </c:pt>
                <c:pt idx="2">
                  <c:v>45.163487738419619</c:v>
                </c:pt>
                <c:pt idx="3">
                  <c:v>53.746594005449595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AF-497B-93D3-A75B522CE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73952"/>
        <c:axId val="153775488"/>
      </c:barChart>
      <c:catAx>
        <c:axId val="15377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775488"/>
        <c:crosses val="autoZero"/>
        <c:auto val="1"/>
        <c:lblAlgn val="ctr"/>
        <c:lblOffset val="100"/>
        <c:noMultiLvlLbl val="0"/>
      </c:catAx>
      <c:valAx>
        <c:axId val="153775488"/>
        <c:scaling>
          <c:orientation val="minMax"/>
          <c:max val="70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crossAx val="15377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0.40782</cdr:x>
      <cdr:y>0.80327</cdr:y>
    </cdr:from>
    <cdr:to>
      <cdr:x>0.48431</cdr:x>
      <cdr:y>0.90499</cdr:y>
    </cdr:to>
    <cdr:sp macro="" textlink="">
      <cdr:nvSpPr>
        <cdr:cNvPr id="2" name="กล่องข้อความ 9"/>
        <cdr:cNvSpPr txBox="1"/>
      </cdr:nvSpPr>
      <cdr:spPr>
        <a:xfrm xmlns:a="http://schemas.openxmlformats.org/drawingml/2006/main">
          <a:off x="3729104" y="2065820"/>
          <a:ext cx="699425" cy="2615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1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462 คน</a:t>
          </a:r>
          <a:endParaRPr lang="th-TH" sz="11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B808D-44B1-4350-8145-B185A9126178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AEC2-5DC1-49A6-98D9-94218DBE8C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496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EAEAC-B607-4ABA-B503-E1E3CAF6D352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5648-7B68-42AF-A9B4-149CD32C3B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55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42CC8-0338-4016-BAAC-10E454B7F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B1D3-0C01-4CE3-84D4-840FC4014DF6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57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B1D3-0C01-4CE3-84D4-840FC4014DF6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518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B1D3-0C01-4CE3-84D4-840FC4014DF6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651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19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660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15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92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37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84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090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763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7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09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246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74D6-6245-4196-86FC-EB1CFBA3CB06}" type="datetimeFigureOut">
              <a:rPr lang="th-TH" smtClean="0"/>
              <a:t>29/10/62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11B9-0259-453B-A981-360A97CECB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7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211809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สถานการณ์โรคที่ต้องเฝ้าระวังทางระบาดวิทยา</a:t>
            </a:r>
            <a:b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ประจำสัปดาห์ที่ 42 (20 ต.ค.-26 ต.ค.62)</a:t>
            </a:r>
            <a:b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08958" y="2223600"/>
            <a:ext cx="8220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สถานการณ์โรคเบาหวาน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และความดันโลหิตสูง </a:t>
            </a:r>
            <a:r>
              <a:rPr 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ประชาชนจังหวัดสิงห์บุรี ปีงบประมาณ 2562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860032" y="5005605"/>
            <a:ext cx="394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SAT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กลุ่มงานควบคุมโรคไม่ติดต่อ</a:t>
            </a:r>
          </a:p>
          <a:p>
            <a:pPr algn="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สำนักงานสาธารณสุขจังหวัดสิงห์บุรี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68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67419" y="905773"/>
            <a:ext cx="8747183" cy="78500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100" b="1" dirty="0">
                <a:latin typeface="+mn-lt"/>
              </a:rPr>
              <a:t>อัตราอุบัติการณ์ผู้ป่วยเบาหวานราย</a:t>
            </a:r>
            <a:r>
              <a:rPr lang="th-TH" sz="3100" b="1" dirty="0" smtClean="0">
                <a:latin typeface="+mn-lt"/>
              </a:rPr>
              <a:t>ใหม่</a:t>
            </a:r>
            <a:br>
              <a:rPr lang="th-TH" sz="3100" b="1" dirty="0" smtClean="0">
                <a:latin typeface="+mn-lt"/>
              </a:rPr>
            </a:br>
            <a:r>
              <a:rPr lang="th-TH" sz="3100" b="1" dirty="0" smtClean="0">
                <a:latin typeface="+mn-lt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จังหวัด</a:t>
            </a:r>
            <a:r>
              <a:rPr lang="th-TH" sz="2800" b="1" dirty="0">
                <a:solidFill>
                  <a:schemeClr val="tx1"/>
                </a:solidFill>
              </a:rPr>
              <a:t>สิงห์บุรี  </a:t>
            </a:r>
            <a:r>
              <a:rPr lang="th-TH" sz="2800" b="1" dirty="0">
                <a:solidFill>
                  <a:schemeClr val="tx1"/>
                </a:solidFill>
                <a:latin typeface="+mn-lt"/>
              </a:rPr>
              <a:t>ปี 2557 - </a:t>
            </a:r>
            <a:r>
              <a:rPr lang="th-TH" sz="2800" b="1" dirty="0" smtClean="0">
                <a:solidFill>
                  <a:schemeClr val="tx1"/>
                </a:solidFill>
                <a:latin typeface="+mn-lt"/>
              </a:rPr>
              <a:t>2562</a:t>
            </a:r>
            <a:r>
              <a:rPr lang="th-TH" sz="2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th-TH" sz="2800" b="1" dirty="0">
                <a:solidFill>
                  <a:schemeClr val="tx1"/>
                </a:solidFill>
                <a:latin typeface="+mn-lt"/>
              </a:rPr>
            </a:br>
            <a:r>
              <a:rPr lang="th-TH" sz="3100" b="1" dirty="0">
                <a:latin typeface="+mn-lt"/>
              </a:rPr>
              <a:t/>
            </a:r>
            <a:br>
              <a:rPr lang="th-TH" sz="3100" b="1" dirty="0">
                <a:latin typeface="+mn-lt"/>
              </a:rPr>
            </a:br>
            <a:r>
              <a:rPr lang="th-TH" sz="3600" b="1" dirty="0">
                <a:solidFill>
                  <a:schemeClr val="tx1"/>
                </a:solidFill>
                <a:latin typeface="+mn-lt"/>
              </a:rPr>
              <a:t/>
            </a:r>
            <a:br>
              <a:rPr lang="th-TH" sz="3600" b="1" dirty="0">
                <a:solidFill>
                  <a:schemeClr val="tx1"/>
                </a:solidFill>
                <a:latin typeface="+mn-lt"/>
              </a:rPr>
            </a:br>
            <a:endParaRPr lang="th-TH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73665" y="1182312"/>
            <a:ext cx="114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th-TH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ร้อยละ</a:t>
            </a:r>
          </a:p>
        </p:txBody>
      </p:sp>
      <p:graphicFrame>
        <p:nvGraphicFramePr>
          <p:cNvPr id="7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88607"/>
              </p:ext>
            </p:extLst>
          </p:nvPr>
        </p:nvGraphicFramePr>
        <p:xfrm>
          <a:off x="0" y="1414130"/>
          <a:ext cx="9143999" cy="254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73665" y="3798038"/>
            <a:ext cx="114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th-TH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ร้อยละ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182051" y="6171745"/>
            <a:ext cx="134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black"/>
                </a:solidFill>
              </a:rPr>
              <a:t>HDC</a:t>
            </a:r>
            <a:endParaRPr lang="th-TH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60299"/>
              </p:ext>
            </p:extLst>
          </p:nvPr>
        </p:nvGraphicFramePr>
        <p:xfrm>
          <a:off x="173665" y="4123215"/>
          <a:ext cx="91440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1471646" y="6193043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313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41588" y="6219126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227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5294436" y="6219126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156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560503" y="6193043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206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7693794" y="6193104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114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2702035" y="6193043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452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8326" y="127824"/>
            <a:ext cx="5807015" cy="686215"/>
          </a:xfrm>
        </p:spPr>
        <p:txBody>
          <a:bodyPr>
            <a:norm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จำนวนผู้ป่วยเบาหวานรายใหม่ ปีงบประมาณ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จำแนกตามอำเภอ   </a:t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3671050570"/>
              </p:ext>
            </p:extLst>
          </p:nvPr>
        </p:nvGraphicFramePr>
        <p:xfrm>
          <a:off x="436980" y="637102"/>
          <a:ext cx="8072888" cy="365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664015" y="3661913"/>
            <a:ext cx="4132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ร้อยละผู้ป่วยเบาหวานรายใหม่ ปีงบประมาณ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จำแนกตามเพศ</a:t>
            </a:r>
            <a:endParaRPr lang="th-TH" sz="1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89781" y="3661913"/>
            <a:ext cx="4132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ร้อยละผู้ป่วยเบาหวานรายใหม่ ปีงบประมาณ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จำแนกตามกลุ่มอายุ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639788" y="220145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28 ตุลาคม 2562</a:t>
            </a:r>
            <a:endParaRPr lang="th-TH" dirty="0"/>
          </a:p>
        </p:txBody>
      </p:sp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4229479919"/>
              </p:ext>
            </p:extLst>
          </p:nvPr>
        </p:nvGraphicFramePr>
        <p:xfrm>
          <a:off x="4631377" y="4466897"/>
          <a:ext cx="4667002" cy="264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แผนภูมิ 13"/>
          <p:cNvGraphicFramePr/>
          <p:nvPr>
            <p:extLst>
              <p:ext uri="{D42A27DB-BD31-4B8C-83A1-F6EECF244321}">
                <p14:modId xmlns:p14="http://schemas.microsoft.com/office/powerpoint/2010/main" val="566973637"/>
              </p:ext>
            </p:extLst>
          </p:nvPr>
        </p:nvGraphicFramePr>
        <p:xfrm>
          <a:off x="210208" y="4719143"/>
          <a:ext cx="4330261" cy="17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8183430" y="1874426"/>
            <a:ext cx="8923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รวมผู้ป่วยรายใหม่ </a:t>
            </a:r>
          </a:p>
          <a:p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1468 คน</a:t>
            </a:r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60541" y="166254"/>
            <a:ext cx="8747183" cy="78500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100" b="1" dirty="0">
                <a:latin typeface="+mn-lt"/>
              </a:rPr>
              <a:t>อัตราอุบัติการณ์</a:t>
            </a:r>
            <a:r>
              <a:rPr lang="th-TH" sz="3100" b="1" dirty="0" smtClean="0">
                <a:latin typeface="+mn-lt"/>
              </a:rPr>
              <a:t>ผู้ป่วยความดันโลหิตสูงรายใหม่</a:t>
            </a:r>
            <a:br>
              <a:rPr lang="th-TH" sz="3100" b="1" dirty="0" smtClean="0">
                <a:latin typeface="+mn-lt"/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>จังหวัด</a:t>
            </a:r>
            <a:r>
              <a:rPr lang="th-TH" sz="2800" b="1" dirty="0">
                <a:solidFill>
                  <a:schemeClr val="tx1"/>
                </a:solidFill>
              </a:rPr>
              <a:t>สิงห์บุรี  </a:t>
            </a:r>
            <a:r>
              <a:rPr lang="th-TH" sz="2800" b="1" dirty="0">
                <a:solidFill>
                  <a:schemeClr val="tx1"/>
                </a:solidFill>
                <a:latin typeface="+mn-lt"/>
              </a:rPr>
              <a:t>ปี 2557 </a:t>
            </a:r>
            <a:r>
              <a:rPr lang="th-TH" sz="2800" b="1" dirty="0" smtClean="0">
                <a:solidFill>
                  <a:schemeClr val="tx1"/>
                </a:solidFill>
                <a:latin typeface="+mn-lt"/>
              </a:rPr>
              <a:t>– 2562 จ</a:t>
            </a:r>
            <a:endParaRPr lang="th-TH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1146987"/>
            <a:ext cx="114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th-TH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ร้อยละ</a:t>
            </a:r>
          </a:p>
        </p:txBody>
      </p:sp>
      <p:graphicFrame>
        <p:nvGraphicFramePr>
          <p:cNvPr id="7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294889"/>
              </p:ext>
            </p:extLst>
          </p:nvPr>
        </p:nvGraphicFramePr>
        <p:xfrm>
          <a:off x="0" y="1414130"/>
          <a:ext cx="9143999" cy="254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73665" y="3798038"/>
            <a:ext cx="114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th-TH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ร้อยละ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182051" y="6171745"/>
            <a:ext cx="134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black"/>
                </a:solidFill>
              </a:rPr>
              <a:t>HDC</a:t>
            </a:r>
            <a:endParaRPr lang="th-TH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114439"/>
              </p:ext>
            </p:extLst>
          </p:nvPr>
        </p:nvGraphicFramePr>
        <p:xfrm>
          <a:off x="160541" y="4239726"/>
          <a:ext cx="91440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552358" y="6302550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684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5355746" y="6302550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342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609551" y="6302550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385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7718318" y="6302550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212 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2833357" y="6302550"/>
            <a:ext cx="699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824คน</a:t>
            </a:r>
            <a:endParaRPr lang="th-TH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8326" y="64697"/>
            <a:ext cx="5807015" cy="1143000"/>
          </a:xfrm>
        </p:spPr>
        <p:txBody>
          <a:bodyPr>
            <a:norm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จำนวนผู้ป่วยความดันโลหิตสูงรายใหม่ ปีงบประมาณ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จำแนกตามอำเภอ   </a:t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2596093510"/>
              </p:ext>
            </p:extLst>
          </p:nvPr>
        </p:nvGraphicFramePr>
        <p:xfrm>
          <a:off x="252249" y="744925"/>
          <a:ext cx="8307857" cy="312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664015" y="3661913"/>
            <a:ext cx="4132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ร้อยละผู้ป่วย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ความดันโลหิตสูง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รายใหม่ ปีงบประมาณ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จำแนกตามเพศ</a:t>
            </a:r>
            <a:endParaRPr lang="th-TH" sz="1400" dirty="0"/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89781" y="3661913"/>
            <a:ext cx="4132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ร้อยละผู้ป่วย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ความดันโลหิตสูง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รายใหม่ ปีงบประมาณ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จำแนกตามกลุ่มอายุ</a:t>
            </a:r>
            <a:endParaRPr lang="th-TH" sz="1400" dirty="0"/>
          </a:p>
        </p:txBody>
      </p:sp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977542087"/>
              </p:ext>
            </p:extLst>
          </p:nvPr>
        </p:nvGraphicFramePr>
        <p:xfrm>
          <a:off x="5023945" y="4466897"/>
          <a:ext cx="4508938" cy="264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แผนภูมิ 13"/>
          <p:cNvGraphicFramePr/>
          <p:nvPr>
            <p:extLst>
              <p:ext uri="{D42A27DB-BD31-4B8C-83A1-F6EECF244321}">
                <p14:modId xmlns:p14="http://schemas.microsoft.com/office/powerpoint/2010/main" val="3834998979"/>
              </p:ext>
            </p:extLst>
          </p:nvPr>
        </p:nvGraphicFramePr>
        <p:xfrm>
          <a:off x="252249" y="4614040"/>
          <a:ext cx="4330261" cy="17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สี่เหลี่ยมผืนผ้า 16"/>
          <p:cNvSpPr/>
          <p:nvPr/>
        </p:nvSpPr>
        <p:spPr>
          <a:xfrm>
            <a:off x="6639788" y="220145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28 ตุลาคม 2562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251634" y="1881855"/>
            <a:ext cx="8923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รวมผู้ป่วยรายใหม่ </a:t>
            </a:r>
          </a:p>
          <a:p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2909 คน</a:t>
            </a:r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90843" y="309489"/>
            <a:ext cx="8131126" cy="12098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" y="1725303"/>
            <a:ext cx="8842654" cy="4415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9991" y="562706"/>
            <a:ext cx="674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th-TH" sz="4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สิงห์บุรีคนดี     เมืองน่าอยู่</a:t>
            </a:r>
          </a:p>
        </p:txBody>
      </p:sp>
    </p:spTree>
    <p:extLst>
      <p:ext uri="{BB962C8B-B14F-4D97-AF65-F5344CB8AC3E}">
        <p14:creationId xmlns:p14="http://schemas.microsoft.com/office/powerpoint/2010/main" val="14135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7275"/>
            <a:ext cx="8316358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/>
              <a:t>สรุปเหตุการณ์ เดือน ต.ค.62 (</a:t>
            </a:r>
            <a:r>
              <a:rPr lang="en-US" sz="4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Wk</a:t>
            </a:r>
            <a:r>
              <a:rPr lang="th-TH" sz="4800" b="1" dirty="0" smtClean="0"/>
              <a:t> 42)</a:t>
            </a:r>
            <a:endParaRPr lang="th-TH" sz="4800" b="1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57935"/>
              </p:ext>
            </p:extLst>
          </p:nvPr>
        </p:nvGraphicFramePr>
        <p:xfrm>
          <a:off x="251520" y="1412776"/>
          <a:ext cx="8394488" cy="3896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65"/>
                <a:gridCol w="2178759"/>
                <a:gridCol w="2736304"/>
                <a:gridCol w="1841760"/>
              </a:tblGrid>
              <a:tr h="613375">
                <a:tc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IAP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  <a:tr h="596026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อุบัติเหตุทางท้องถนน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อุบัติเหตุหมู่ เสียชีวิต 3 ราย /บาดเจ็บ 1 ราย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JIT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สอบสวน/ควบคุมโรค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กำลังดำเนินการ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PM 2.5 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ควันจากการเผาซังข้าว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ปะทุ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ข้าง รพ.พรหมบุรี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ประสาน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นายอำเภอ/ท้องถิ่น </a:t>
                      </a:r>
                    </a:p>
                    <a:p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ดำเนินการควบคุมเหตุการณ์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กำลังดำเนินการ</a:t>
                      </a:r>
                    </a:p>
                    <a:p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โรคไข้เลือดออก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เกิน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มัธย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ฐาน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 ปี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JIT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สอบสวน/ควบคุมโรค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ดำเนินการแล้ว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Zika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ทารกแรกคลอด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ศรีษะ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เล็ก1 ราย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JIT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สอบสวน/ควบคุมโรค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ผลห้องปฏิบัติการ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negative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ดำเนินการแล้ว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5.โรคเรื้องรัง(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เฝ้าระวัง/วิเคราะห์สถานการณ์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กำลังดำเนินการ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สุขภาพจิต/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เฝ้าระวัง/วิเคราะห์สถานการณ์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กำลังดำเนินการ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292495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2"/>
            <a:ext cx="820891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ควันไฟจากการเผาซังข้าว ปะทุ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บริเวณด้านข้าง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รพ.พรหมบุรี (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PM 2.5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32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30" y="1628800"/>
            <a:ext cx="2160240" cy="194421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44" y="1627475"/>
            <a:ext cx="2520281" cy="1945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1193850"/>
            <a:ext cx="165686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ขณะเกิดเหตุ</a:t>
            </a:r>
            <a:endParaRPr lang="th-T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3861048"/>
            <a:ext cx="165686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/>
              <a:t>หลังเกิดเหตุ</a:t>
            </a:r>
            <a:endParaRPr lang="th-TH" sz="2000" b="1" dirty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30" y="4437112"/>
            <a:ext cx="2664978" cy="208823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7112"/>
            <a:ext cx="2410728" cy="194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008" y="1183392"/>
            <a:ext cx="3312368" cy="575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เวลา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20.30 น.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  </a:t>
            </a:r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สสจ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.สิงห์บุรี รับแจ้ง จาก รพ.พรหมบุรี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ว่ามี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สถานการณ์ไฟไม้หญ้าตั้งแต่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26 ต.ค.62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บริเวณใกล้โรงพยาบาลพรหมบุรี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รพ.ได้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แจ้งให้ </a:t>
            </a:r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อบต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.บ้านหม้อ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มา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ดับไฟ ที่ลามเป็นบริเวณกว้าง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ทำให้หมอก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ควัน ได้เข้ามาบริเวณหอผู้ป่วยในของโรงพยาบาล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และวันที่            27 </a:t>
            </a:r>
            <a:r>
              <a:rPr lang="th-T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ต.ต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.62 เวลา 20.00 น.ได้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มีไฟลุกขึ้นมา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อีกครั้ง มี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ผู้ป่วยแผนกผู้ป่วยใน 10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รายวัดค่า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 2.5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 404 ไมโครกรัมต่อ</a:t>
            </a:r>
            <a:r>
              <a:rPr lang="th-T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ลูกบาศ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เมตร                          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algn="thaiDist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SAT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แจ้ง นพ.</a:t>
            </a:r>
            <a:r>
              <a:rPr lang="th-T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สสจ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./ผู้บริหาร/พี่เลี้ยง คบสอ. และประสาน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รพ.พรหมบุรี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ตรวจวัด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 2.5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ชั่วโมงและ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คัดแยกผู้ป่วยระบบทางหายใจ เข้าห้องแยกโรค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โดยแก้ปัญหา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ควันไฟจากการเผาไหม้ป้าหญ้าด้านข้าง รพ.พรหมบุรี ได้รับความร่วมมือจากทุกภาค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 ในอำเภอพรหมบุรีและอำเภอใกล้เคียง เหตุการณ์เข้าสู่สภาวะปกติ เวลา 14.00 น. วันที่ 28 ต.ค.62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 2.5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ไมโครกรัมต่อ</a:t>
            </a:r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ลูกบาศ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เมตร </a:t>
            </a: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แผนภูมิ 21"/>
          <p:cNvGraphicFramePr/>
          <p:nvPr>
            <p:extLst>
              <p:ext uri="{D42A27DB-BD31-4B8C-83A1-F6EECF244321}">
                <p14:modId xmlns:p14="http://schemas.microsoft.com/office/powerpoint/2010/main" val="1718787943"/>
              </p:ext>
            </p:extLst>
          </p:nvPr>
        </p:nvGraphicFramePr>
        <p:xfrm>
          <a:off x="1936806" y="3789039"/>
          <a:ext cx="7089886" cy="285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กลุ่ม 16"/>
          <p:cNvGrpSpPr/>
          <p:nvPr/>
        </p:nvGrpSpPr>
        <p:grpSpPr>
          <a:xfrm>
            <a:off x="0" y="-2"/>
            <a:ext cx="9144000" cy="6858003"/>
            <a:chOff x="0" y="-3"/>
            <a:chExt cx="12192000" cy="6858003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0" y="-3"/>
              <a:ext cx="12192000" cy="1094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ามเหลี่ยมมุมฉาก 1"/>
            <p:cNvSpPr/>
            <p:nvPr/>
          </p:nvSpPr>
          <p:spPr>
            <a:xfrm rot="5400000">
              <a:off x="0" y="0"/>
              <a:ext cx="1094874" cy="1094874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สามเหลี่ยมมุมฉาก 2"/>
            <p:cNvSpPr/>
            <p:nvPr/>
          </p:nvSpPr>
          <p:spPr>
            <a:xfrm rot="16200000">
              <a:off x="264694" y="0"/>
              <a:ext cx="1094873" cy="1094873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1359567" y="0"/>
              <a:ext cx="10832433" cy="109487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" name="Picture 3" descr="C:\Users\Kaewkiaw\Desktop\ตรากระทรวงสาธารณสุขใหม่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93" y="156409"/>
              <a:ext cx="780357" cy="78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0" y="6641432"/>
              <a:ext cx="12192000" cy="2165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1203156" y="222581"/>
              <a:ext cx="10832433" cy="649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3" name="สามเหลี่ยมมุมฉาก 12"/>
            <p:cNvSpPr/>
            <p:nvPr/>
          </p:nvSpPr>
          <p:spPr>
            <a:xfrm rot="16200000">
              <a:off x="11097126" y="0"/>
              <a:ext cx="1094874" cy="1094874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9" name="สี่เหลี่ยมผืนผ้า 28"/>
          <p:cNvSpPr/>
          <p:nvPr/>
        </p:nvSpPr>
        <p:spPr>
          <a:xfrm>
            <a:off x="901096" y="216854"/>
            <a:ext cx="7615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จำนวนผู้ป่วยโรคไข้เลือดออก ปี 2562 </a:t>
            </a:r>
            <a:r>
              <a:rPr lang="th-TH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(ณ 26 </a:t>
            </a:r>
            <a:r>
              <a:rPr lang="th-TH" sz="18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ต.ค</a:t>
            </a:r>
            <a:r>
              <a:rPr lang="th-TH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..62)</a:t>
            </a:r>
            <a:endParaRPr lang="th-TH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เปรียบเทียบ</a:t>
            </a:r>
            <a:r>
              <a:rPr lang="th-TH" sz="1800" b="1" dirty="0" err="1">
                <a:latin typeface="Tahoma" panose="020B0604030504040204" pitchFamily="34" charset="0"/>
                <a:cs typeface="Tahoma" panose="020B0604030504040204" pitchFamily="34" charset="0"/>
              </a:rPr>
              <a:t>มัธย</a:t>
            </a:r>
            <a:r>
              <a:rPr 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ฐาน 5 ปี ย้อนหลัง  </a:t>
            </a:r>
            <a:r>
              <a:rPr lang="th-TH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รายเดือนและรายสัปดาห์</a:t>
            </a:r>
          </a:p>
          <a:p>
            <a:pPr algn="ctr"/>
            <a:endParaRPr lang="th-TH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สามเหลี่ยมมุมฉาก 17"/>
          <p:cNvSpPr/>
          <p:nvPr/>
        </p:nvSpPr>
        <p:spPr>
          <a:xfrm rot="16200000">
            <a:off x="8577103" y="431161"/>
            <a:ext cx="456447" cy="342335"/>
          </a:xfrm>
          <a:prstGeom prst="rtTriangl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1024" y="3717032"/>
            <a:ext cx="1804672" cy="140038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ม.ค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26 ต.ค.62</a:t>
            </a:r>
          </a:p>
          <a:p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พบ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ผู้ป่วยรายงานสะสม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247  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 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 118.42 ต่อแสน</a:t>
            </a:r>
          </a:p>
          <a:p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มีรายงาน</a:t>
            </a:r>
            <a:r>
              <a:rPr lang="th-TH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ผู้เสียชีวิต</a:t>
            </a:r>
            <a:endParaRPr lang="th-TH" sz="1100" dirty="0" smtClean="0"/>
          </a:p>
          <a:p>
            <a:r>
              <a:rPr lang="th-TH" sz="1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1 -26 ต.ค. 62</a:t>
            </a:r>
          </a:p>
          <a:p>
            <a:r>
              <a:rPr lang="th-TH" sz="1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พบผู้ป่วย 34 ราย อัตราป่วย  16.30 ต่อแสน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24" y="5149279"/>
            <a:ext cx="1804672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 ต.ค.62</a:t>
            </a: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อินทร์บุรี  10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พรหม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บุรี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ราย</a:t>
            </a:r>
          </a:p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ค่ายฯ    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เมือง       5 ราย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ท่าช้าง    3  ราย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บางระจัน  3 ราย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641342" y="3817131"/>
            <a:ext cx="222452" cy="266429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0" name="แผนภูมิ 19"/>
          <p:cNvGraphicFramePr/>
          <p:nvPr>
            <p:extLst>
              <p:ext uri="{D42A27DB-BD31-4B8C-83A1-F6EECF244321}">
                <p14:modId xmlns:p14="http://schemas.microsoft.com/office/powerpoint/2010/main" val="903870726"/>
              </p:ext>
            </p:extLst>
          </p:nvPr>
        </p:nvGraphicFramePr>
        <p:xfrm>
          <a:off x="198519" y="1094874"/>
          <a:ext cx="8606807" cy="255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67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597910" y="1140475"/>
            <a:ext cx="4428782" cy="5455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659412" y="1249279"/>
            <a:ext cx="2214803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4659411" y="2348880"/>
            <a:ext cx="2214803" cy="42469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" name="กลุ่ม 16"/>
          <p:cNvGrpSpPr/>
          <p:nvPr/>
        </p:nvGrpSpPr>
        <p:grpSpPr>
          <a:xfrm>
            <a:off x="0" y="-2"/>
            <a:ext cx="9144000" cy="6858003"/>
            <a:chOff x="0" y="-3"/>
            <a:chExt cx="12192000" cy="6858003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0" y="-3"/>
              <a:ext cx="12192000" cy="1094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ามเหลี่ยมมุมฉาก 1"/>
            <p:cNvSpPr/>
            <p:nvPr/>
          </p:nvSpPr>
          <p:spPr>
            <a:xfrm rot="5400000">
              <a:off x="0" y="0"/>
              <a:ext cx="1094874" cy="1094874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สามเหลี่ยมมุมฉาก 2"/>
            <p:cNvSpPr/>
            <p:nvPr/>
          </p:nvSpPr>
          <p:spPr>
            <a:xfrm rot="16200000">
              <a:off x="264694" y="0"/>
              <a:ext cx="1094873" cy="1094873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1359567" y="0"/>
              <a:ext cx="10832433" cy="109487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" name="Picture 3" descr="C:\Users\Kaewkiaw\Desktop\ตรากระทรวงสาธารณสุขใหม่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93" y="156409"/>
              <a:ext cx="780357" cy="78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0" y="6641432"/>
              <a:ext cx="12192000" cy="2165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1203156" y="222581"/>
              <a:ext cx="10832433" cy="6497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3" name="สามเหลี่ยมมุมฉาก 12"/>
            <p:cNvSpPr/>
            <p:nvPr/>
          </p:nvSpPr>
          <p:spPr>
            <a:xfrm rot="16200000">
              <a:off x="11097126" y="0"/>
              <a:ext cx="1094874" cy="1094874"/>
            </a:xfrm>
            <a:prstGeom prst="rt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ามเหลี่ยมมุมฉาก 13"/>
            <p:cNvSpPr/>
            <p:nvPr/>
          </p:nvSpPr>
          <p:spPr>
            <a:xfrm rot="16200000">
              <a:off x="11512211" y="374104"/>
              <a:ext cx="456447" cy="456447"/>
            </a:xfrm>
            <a:prstGeom prst="rtTriangle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9" name="สี่เหลี่ยมผืนผ้า 28"/>
          <p:cNvSpPr/>
          <p:nvPr/>
        </p:nvSpPr>
        <p:spPr>
          <a:xfrm>
            <a:off x="901096" y="216854"/>
            <a:ext cx="761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ผู้ป่วยโรคไข้เลือดออก (ณ </a:t>
            </a:r>
            <a:r>
              <a:rPr lang="th-TH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26 ต.ค.62) </a:t>
            </a:r>
            <a:endParaRPr lang="th-TH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b="1" dirty="0">
                <a:latin typeface="Tahoma" panose="020B0604030504040204" pitchFamily="34" charset="0"/>
                <a:cs typeface="Tahoma" panose="020B0604030504040204" pitchFamily="34" charset="0"/>
              </a:rPr>
              <a:t>จำแนก ตาม กลุ่มอายุ เพศ อาชีพ และ การรักษา จ.สิงห์บุรี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1"/>
          <a:stretch/>
        </p:blipFill>
        <p:spPr>
          <a:xfrm>
            <a:off x="8251340" y="6595828"/>
            <a:ext cx="926111" cy="262906"/>
          </a:xfrm>
          <a:prstGeom prst="rect">
            <a:avLst/>
          </a:prstGeom>
        </p:spPr>
      </p:pic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28358"/>
              </p:ext>
            </p:extLst>
          </p:nvPr>
        </p:nvGraphicFramePr>
        <p:xfrm>
          <a:off x="116228" y="1140478"/>
          <a:ext cx="4399951" cy="574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207"/>
                <a:gridCol w="1491509"/>
                <a:gridCol w="1715235"/>
              </a:tblGrid>
              <a:tr h="786117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กลุ่มอายุ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(คน)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 </a:t>
                      </a:r>
                    </a:p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(ต่อแสน)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0-4</a:t>
                      </a:r>
                      <a:endParaRPr lang="th-TH" sz="16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135.42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5-9</a:t>
                      </a:r>
                      <a:endParaRPr lang="th-TH" sz="16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364.30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10-14</a:t>
                      </a:r>
                      <a:endParaRPr lang="th-TH" sz="16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643.20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15-24</a:t>
                      </a:r>
                      <a:endParaRPr lang="th-TH" sz="1600" dirty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194.00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25-34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102.37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35-44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46.74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45-49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55-64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19.17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52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 </a:t>
                      </a:r>
                      <a:r>
                        <a:rPr lang="th-TH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ปีขี้น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ไป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แผนภูมิ 22"/>
          <p:cNvGraphicFramePr/>
          <p:nvPr>
            <p:extLst>
              <p:ext uri="{D42A27DB-BD31-4B8C-83A1-F6EECF244321}">
                <p14:modId xmlns:p14="http://schemas.microsoft.com/office/powerpoint/2010/main" val="2008279876"/>
              </p:ext>
            </p:extLst>
          </p:nvPr>
        </p:nvGraphicFramePr>
        <p:xfrm>
          <a:off x="6156176" y="1140475"/>
          <a:ext cx="3969530" cy="276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11"/>
          <p:cNvSpPr txBox="1"/>
          <p:nvPr/>
        </p:nvSpPr>
        <p:spPr>
          <a:xfrm>
            <a:off x="4564843" y="4307641"/>
            <a:ext cx="224030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ผู้ป่วยทั้งหมด</a:t>
            </a:r>
          </a:p>
          <a:p>
            <a:pPr algn="ctr"/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ได้รับการรักษา</a:t>
            </a:r>
          </a:p>
          <a:p>
            <a:pPr algn="ctr"/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ผู้ป่วยใน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244 </a:t>
            </a:r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 นอก 3 ราย</a:t>
            </a:r>
            <a:endParaRPr lang="th-TH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4679502" y="1208632"/>
            <a:ext cx="221480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อายุมากสุด </a:t>
            </a:r>
            <a:r>
              <a:rPr lang="th-TH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 </a:t>
            </a: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</a:p>
          <a:p>
            <a:pPr algn="ctr"/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อายุน้อยสุด 5 เดือน</a:t>
            </a:r>
          </a:p>
          <a:p>
            <a:pPr algn="ctr"/>
            <a:r>
              <a:rPr lang="th-TH" sz="1800" b="1" u="sng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 </a:t>
            </a:r>
            <a:r>
              <a:rPr lang="en-US" sz="1800" b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th-TH" sz="1800" b="1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</a:t>
            </a:r>
            <a:endParaRPr lang="th-TH" sz="1800" b="1" u="sng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625774" y="5888312"/>
            <a:ext cx="218652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DF    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177 </a:t>
            </a:r>
            <a:r>
              <a:rPr lang="th-TH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DHF  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69  </a:t>
            </a:r>
            <a:r>
              <a:rPr lang="th-TH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DSS          1 </a:t>
            </a:r>
            <a:r>
              <a:rPr lang="th-TH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th-TH" sz="1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43116" y="1916832"/>
            <a:ext cx="4399951" cy="2901738"/>
          </a:xfrm>
          <a:prstGeom prst="rect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8" name="แผนภูมิ 27"/>
          <p:cNvGraphicFramePr/>
          <p:nvPr>
            <p:extLst>
              <p:ext uri="{D42A27DB-BD31-4B8C-83A1-F6EECF244321}">
                <p14:modId xmlns:p14="http://schemas.microsoft.com/office/powerpoint/2010/main" val="368701322"/>
              </p:ext>
            </p:extLst>
          </p:nvPr>
        </p:nvGraphicFramePr>
        <p:xfrm>
          <a:off x="6196578" y="3501008"/>
          <a:ext cx="410952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สามเหลี่ยมมุมฉาก 4"/>
          <p:cNvSpPr/>
          <p:nvPr/>
        </p:nvSpPr>
        <p:spPr>
          <a:xfrm rot="5400000">
            <a:off x="166695" y="1251626"/>
            <a:ext cx="210640" cy="14699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44" y="4731278"/>
            <a:ext cx="364814" cy="48832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80" y="4581128"/>
            <a:ext cx="267133" cy="474884"/>
          </a:xfrm>
          <a:prstGeom prst="rect">
            <a:avLst/>
          </a:prstGeom>
        </p:spPr>
      </p:pic>
      <p:sp>
        <p:nvSpPr>
          <p:cNvPr id="32" name="TextBox 11"/>
          <p:cNvSpPr txBox="1"/>
          <p:nvPr/>
        </p:nvSpPr>
        <p:spPr>
          <a:xfrm>
            <a:off x="4510823" y="2420888"/>
            <a:ext cx="2511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การวินิจฉัย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 85 %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IPD 15 %</a:t>
            </a:r>
          </a:p>
          <a:p>
            <a:pPr algn="ctr"/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ตั้งแต่เดือน </a:t>
            </a:r>
            <a:r>
              <a:rPr lang="th-TH" sz="20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มิ.ย</a:t>
            </a:r>
            <a:endParaRPr lang="th-TH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 100 %</a:t>
            </a:r>
            <a:endParaRPr lang="th-TH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ผลการค้นหารูปภาพสำหรับ โลโก้กระทรวงสาธารณสุ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04" y="0"/>
            <a:ext cx="905078" cy="907046"/>
          </a:xfrm>
          <a:prstGeom prst="rect">
            <a:avLst/>
          </a:prstGeom>
          <a:noFill/>
        </p:spPr>
      </p:pic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1261"/>
              </p:ext>
            </p:extLst>
          </p:nvPr>
        </p:nvGraphicFramePr>
        <p:xfrm>
          <a:off x="1" y="7451"/>
          <a:ext cx="9143999" cy="681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355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พื้นที่เกิดโรค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6244"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พื้นที่สงบ</a:t>
                      </a:r>
                      <a:r>
                        <a:rPr lang="th-TH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ไม่พบผู้ป่วยเกิน </a:t>
                      </a:r>
                      <a:r>
                        <a:rPr lang="en-US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สัปดาห์ จำนวน </a:t>
                      </a:r>
                      <a:r>
                        <a:rPr lang="en-US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</a:t>
                      </a:r>
                      <a:r>
                        <a:rPr lang="th-TH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อ.เมือง  </a:t>
                      </a:r>
                      <a:r>
                        <a:rPr lang="th-TH" sz="1200" u="none" kern="1200" spc="-6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spc="-6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3,4,5,6,8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ต.ต้นโพธิ์(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11)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1,6,7 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ต.บางม</a:t>
                      </a:r>
                      <a:r>
                        <a:rPr lang="th-TH" sz="1200" u="none" kern="1200" spc="-60" baseline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ัญ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 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4,7,8 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ต.บางกระบือ(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5)</a:t>
                      </a:r>
                      <a:endParaRPr lang="th-TH" sz="1200" u="none" kern="1200" spc="-6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ม.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4,7 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ต.โพกรวม(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 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ต.หัวไผ่(</a:t>
                      </a:r>
                      <a:r>
                        <a:rPr lang="en-US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8)</a:t>
                      </a:r>
                      <a:r>
                        <a:rPr lang="th-TH" sz="1200" u="none" kern="1200" spc="-6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lang="th-TH" sz="1200" u="none" kern="1200" spc="-6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spc="-6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200" u="none" kern="1200" spc="-6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ต.จักรสีห์(</a:t>
                      </a:r>
                      <a:r>
                        <a:rPr lang="en-US" sz="1200" u="none" kern="1200" spc="-6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</a:t>
                      </a:r>
                      <a:r>
                        <a:rPr lang="th-TH" sz="1200" u="none" kern="1200" spc="-6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ชุมชนฯ ต.บางพุทรา(</a:t>
                      </a:r>
                      <a:r>
                        <a:rPr lang="en-US" sz="1200" u="none" kern="1200" spc="-6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7)</a:t>
                      </a:r>
                      <a:endParaRPr lang="th-TH" sz="1200" u="none" kern="1200" spc="-6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อ.อินทร์บุรี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1,4,5,6,7 </a:t>
                      </a:r>
                      <a:r>
                        <a:rPr lang="th-TH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ต.อินทร์บุรี(</a:t>
                      </a:r>
                      <a:r>
                        <a:rPr lang="en-US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8)</a:t>
                      </a:r>
                      <a:r>
                        <a:rPr lang="th-TH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7,8 </a:t>
                      </a:r>
                      <a:r>
                        <a:rPr lang="th-TH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ต.น้ำตาล(</a:t>
                      </a:r>
                      <a:r>
                        <a:rPr lang="en-US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23)</a:t>
                      </a:r>
                      <a:r>
                        <a:rPr lang="th-TH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3,6,8,9,10</a:t>
                      </a:r>
                      <a:r>
                        <a:rPr lang="th-TH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ต.ประศุก(</a:t>
                      </a:r>
                      <a:r>
                        <a:rPr lang="en-US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12)</a:t>
                      </a:r>
                      <a:r>
                        <a:rPr lang="th-TH" sz="1200" u="none" kern="1200" spc="-4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ต.ชีน้ำร้าย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(18),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1,4,8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ต.ห้วยชัน(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1,2,5,8,12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ต.ทับยา(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5,7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ต.งิ้วราย(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12), </a:t>
                      </a:r>
                      <a:r>
                        <a:rPr lang="th-TH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,3,5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ต.ทองเอน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(3),</a:t>
                      </a:r>
                      <a:r>
                        <a:rPr lang="en-US" sz="1200" u="none" kern="1200" baseline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2,3,11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ต.ท่างาม(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</a:t>
                      </a:r>
                    </a:p>
                    <a:p>
                      <a:pPr algn="l"/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ต.โพธิ์ชัย(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200" u="none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อ.บางระจัน 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ต.บ้านจ่า(</a:t>
                      </a:r>
                      <a:r>
                        <a:rPr lang="en-US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ต.พักทัน(</a:t>
                      </a:r>
                      <a:r>
                        <a:rPr lang="en-US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ม.</a:t>
                      </a:r>
                      <a:r>
                        <a:rPr lang="en-US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ต.สระแจง(</a:t>
                      </a:r>
                      <a:r>
                        <a:rPr lang="en-US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ต.เชิงกลัด(</a:t>
                      </a:r>
                      <a:r>
                        <a:rPr lang="en-US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200" u="none" kern="1200" spc="-7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6,8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ต.โพชนไก่(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</a:t>
                      </a:r>
                      <a:r>
                        <a:rPr lang="th-TH" sz="1200" u="none" kern="1200" spc="-2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ค่ายบางระจัน </a:t>
                      </a:r>
                      <a:r>
                        <a:rPr lang="th-TH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5,9,10,12 </a:t>
                      </a:r>
                      <a:r>
                        <a:rPr lang="th-TH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ต.โพสัง</a:t>
                      </a:r>
                      <a:r>
                        <a:rPr lang="th-TH" sz="1200" u="none" kern="1200" spc="-80" baseline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โฆ</a:t>
                      </a:r>
                      <a:r>
                        <a:rPr lang="th-TH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12)</a:t>
                      </a:r>
                      <a:r>
                        <a:rPr lang="th-TH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6,8,10,11 </a:t>
                      </a:r>
                      <a:r>
                        <a:rPr lang="th-TH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ต.ท่าข้าม(</a:t>
                      </a:r>
                      <a:r>
                        <a:rPr lang="en-US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8)</a:t>
                      </a:r>
                      <a:r>
                        <a:rPr lang="th-TH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th-TH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ต.โพทะเล(</a:t>
                      </a:r>
                      <a:r>
                        <a:rPr lang="en-US" sz="1200" u="none" kern="1200" spc="-8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th-TH" sz="1200" u="none" kern="1200" spc="-8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ต.หนองกระทุ่ม(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3,5,10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ต.บางระจัน(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ต.คอทราย(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200" u="none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อ.ท่าช้าง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ต.ถอนสมอ(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ต.โพประจักษ์(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1,3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ต.พิกุลทอง(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200" u="none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ต.วิหารขาว(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200" u="none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อ.พรหมบุรี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ต.โรงช้าง(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1,4,5,8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ต.บ้านหม้อ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(6),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ต.บางน้ำเชี่ยว(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3),</a:t>
                      </a:r>
                    </a:p>
                    <a:p>
                      <a:pPr algn="l"/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ต.พระงาม(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ต.บ้านแป้ง(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21.96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948"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Gen2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ต.พิกุลทอง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(3)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2797"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หมู่บ้านเฝ้าระวัง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พบผู้ป่วยในช่วง 4 สัปดาห์ล่าสุด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ราย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อ.เมือง ชุมชนฯ ต.บางพุทรา(</a:t>
                      </a:r>
                      <a:r>
                        <a:rPr lang="en-US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ต.จักรสีห์(</a:t>
                      </a:r>
                      <a:r>
                        <a:rPr lang="en-US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1),</a:t>
                      </a:r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ม.</a:t>
                      </a:r>
                      <a:r>
                        <a:rPr lang="en-US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en-US" sz="1200" u="none" kern="1200" spc="-6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kern="1200" spc="-6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ต.บางกระบือ(</a:t>
                      </a:r>
                      <a:r>
                        <a:rPr lang="en-US" sz="1200" u="none" kern="1200" spc="-6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 </a:t>
                      </a:r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ต.โพกรวม </a:t>
                      </a:r>
                      <a:r>
                        <a:rPr lang="th-TH" sz="1200" u="none" kern="1200" spc="-6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200" u="none" kern="1200" spc="-6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200" u="none" kern="1200" spc="-6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อ.อินทร์บุรี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3,9 </a:t>
                      </a:r>
                      <a:r>
                        <a:rPr lang="th-TH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ต.น้ำตาล(</a:t>
                      </a: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ต.ห้วยชัน(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    </a:t>
                      </a: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ต.งิ้วราย(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2), </a:t>
                      </a:r>
                      <a:r>
                        <a:rPr lang="th-TH" sz="1200" u="non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ต.ชีน้ำร้าย(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2),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ต.ทับยา(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th-TH" sz="1200" u="none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อ.บางระจัน ม. 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ต.ไม้ดัด(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อ.ค่ายบางระจัน  ม.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4, 11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ต.บางระจัน (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2),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โพทะเล(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 ,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ต.ท่าข้าม(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2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อ.ท่าช้าง ม.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ต.พิกุลทอง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(2),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ต.โพประจักษ์(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อ.พรหมบุรี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ต.หัวป่า(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2),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3,4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ต.บางน้ำเชี่ยว(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3),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บ้านแป้ง(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5.82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2549">
                <a:tc>
                  <a:txBody>
                    <a:bodyPr/>
                    <a:lstStyle/>
                    <a:p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Active Case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พบผู้ป่วยล่าสุด จำนวน  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 </a:t>
                      </a:r>
                      <a:r>
                        <a:rPr lang="th-TH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หมู่บ้าน(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ราย)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อ.เมือง    ม.</a:t>
                      </a:r>
                      <a:r>
                        <a:rPr lang="en-US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200" u="none" kern="1200" spc="-6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ต.โพกรวม </a:t>
                      </a:r>
                      <a:r>
                        <a:rPr lang="th-TH" sz="1200" u="none" kern="1200" spc="-6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200" u="none" kern="1200" spc="-6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200" u="none" kern="1200" spc="-6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อ.อินทร์บุรี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3,9 </a:t>
                      </a:r>
                      <a:r>
                        <a:rPr lang="th-TH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ต.น้ำตาล(</a:t>
                      </a: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ม.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ต.ทับยา(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200" u="none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อ.ท่าช้าง  ม.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ต.โพประจักษ์(</a:t>
                      </a:r>
                      <a:r>
                        <a:rPr lang="en-US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r>
                        <a:rPr lang="th-TH" sz="1200" u="none" kern="1200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2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</a:t>
                      </a:r>
                      <a:endParaRPr lang="th-TH" sz="12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หมู่บ้านไม่เคยเกิดโรค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 </a:t>
                      </a:r>
                      <a:r>
                        <a:rPr lang="en-US" sz="12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284</a:t>
                      </a:r>
                      <a:r>
                        <a:rPr lang="en-US" sz="1200" u="none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 ( จากทั้งหมด </a:t>
                      </a:r>
                      <a:r>
                        <a:rPr lang="en-US" sz="1200" u="none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364 </a:t>
                      </a:r>
                      <a:r>
                        <a:rPr lang="th-TH" sz="1200" u="none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หมู่บ้าน </a:t>
                      </a:r>
                      <a:r>
                        <a:rPr lang="en-US" sz="1200" u="none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+ 14 </a:t>
                      </a:r>
                      <a:r>
                        <a:rPr lang="th-TH" sz="1200" u="none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ชุมชน รวม </a:t>
                      </a:r>
                      <a:r>
                        <a:rPr lang="en-US" sz="1200" u="none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378)</a:t>
                      </a:r>
                      <a:endParaRPr lang="th-TH" sz="12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72.23</a:t>
                      </a:r>
                      <a:endParaRPr lang="th-TH" sz="12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05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ข้อเสนอแนะ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ทีมพี่เลี้ยงประเมิน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EOC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ของคบสอ. และให้คำแนะนำการเขียนแผนงานประจำในการแก้ไขปัญหาให้ตอบสาเหตุ โดยการสุ่มประเมินทีมในพื้นที่รับผิดชอบเพื่อแนะนำการจัดทำแผนงานฯ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12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8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4821511-3DB9-4568-97D7-84DAA5FD4FE6}"/>
              </a:ext>
            </a:extLst>
          </p:cNvPr>
          <p:cNvSpPr txBox="1"/>
          <p:nvPr/>
        </p:nvSpPr>
        <p:spPr>
          <a:xfrm>
            <a:off x="751279" y="62068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ผลการสุ่มตรวจสอบแผนงาน/โครงการป้องกันควบคุมโรคไข้เลือดออก ปี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ในพื้นที่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Case 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คบสอ.เมืองสิงห์บุรี</a:t>
            </a: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xmlns="" id="{420D0A70-F41E-4830-BFE9-33280E083A5C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1556792"/>
          <a:ext cx="799288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570">
                  <a:extLst>
                    <a:ext uri="{9D8B030D-6E8A-4147-A177-3AD203B41FA5}">
                      <a16:colId xmlns:a16="http://schemas.microsoft.com/office/drawing/2014/main" xmlns="" val="1573158121"/>
                    </a:ext>
                  </a:extLst>
                </a:gridCol>
                <a:gridCol w="1778854">
                  <a:extLst>
                    <a:ext uri="{9D8B030D-6E8A-4147-A177-3AD203B41FA5}">
                      <a16:colId xmlns:a16="http://schemas.microsoft.com/office/drawing/2014/main" xmlns="" val="3221242272"/>
                    </a:ext>
                  </a:extLst>
                </a:gridCol>
                <a:gridCol w="1863476">
                  <a:extLst>
                    <a:ext uri="{9D8B030D-6E8A-4147-A177-3AD203B41FA5}">
                      <a16:colId xmlns:a16="http://schemas.microsoft.com/office/drawing/2014/main" xmlns="" val="2331215932"/>
                    </a:ext>
                  </a:extLst>
                </a:gridCol>
                <a:gridCol w="1719988">
                  <a:extLst>
                    <a:ext uri="{9D8B030D-6E8A-4147-A177-3AD203B41FA5}">
                      <a16:colId xmlns:a16="http://schemas.microsoft.com/office/drawing/2014/main" xmlns="" val="8455458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ทีม 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PCC</a:t>
                      </a:r>
                      <a:endParaRPr lang="th-TH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จำนวนโครงการ/งบประมาณ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7049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ภาคีเครือข่าย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อปท.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71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ทีมต้นโพธิ์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25,200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40,000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640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ทีมจักรสีห์</a:t>
                      </a:r>
                    </a:p>
                    <a:p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26,860*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800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ทีมรพ.สิงห์บุรี</a:t>
                      </a:r>
                    </a:p>
                    <a:p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(เวชกรรมสังคม)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180,000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7604685"/>
                  </a:ext>
                </a:extLst>
              </a:tr>
            </a:tbl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B9B8F2D2-7F33-43D9-8D55-05E52F99F5C0}"/>
              </a:ext>
            </a:extLst>
          </p:cNvPr>
          <p:cNvSpPr txBox="1"/>
          <p:nvPr/>
        </p:nvSpPr>
        <p:spPr>
          <a:xfrm>
            <a:off x="746488" y="4680610"/>
            <a:ext cx="8397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1.*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โครงการภาคีเครือข่ายของทีมจักสีห์ไม่ได้โอนงบฯ เข้าเงินบำรุงรพ.สต. แต่โอนเข้าบัญชีกองทุนหมู่บ้าน ดำเนินการโดยชมรมอสม.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โครงการของอปท.เป็นลักษณะจัดซื้อเคมีภัณฑ์ และน้ำมันเชื้อเพลิงเพื่อพ่นและกำจัดลูกน้ำยุงลาย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.รพ.สต.ส่วนใหญ่ยังมีความคิดเสนอโครงการเพื่อขอรับสนับสนุนงบประมาณเพื่อแก้ไขปัญหาจากกองทุนตำบลเพียงแหล่ง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4565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สี่เหลี่ยมผืนผ้ามุมมน 50"/>
          <p:cNvSpPr/>
          <p:nvPr/>
        </p:nvSpPr>
        <p:spPr>
          <a:xfrm>
            <a:off x="0" y="5647"/>
            <a:ext cx="9144000" cy="76470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ชื่อเรื่อง 12"/>
          <p:cNvSpPr txBox="1">
            <a:spLocks/>
          </p:cNvSpPr>
          <p:nvPr/>
        </p:nvSpPr>
        <p:spPr>
          <a:xfrm>
            <a:off x="0" y="312447"/>
            <a:ext cx="9144000" cy="31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h-TH" altLang="th-TH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ประเมินความเสี่ยง</a:t>
            </a:r>
            <a:endParaRPr lang="th-TH" altLang="th-TH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7" name="รูปภาพ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" y="179559"/>
            <a:ext cx="647865" cy="585146"/>
          </a:xfrm>
          <a:prstGeom prst="rect">
            <a:avLst/>
          </a:prstGeom>
        </p:spPr>
      </p:pic>
      <p:sp>
        <p:nvSpPr>
          <p:cNvPr id="71" name="สี่เหลี่ยมผืนผ้ามุมมน 70"/>
          <p:cNvSpPr/>
          <p:nvPr/>
        </p:nvSpPr>
        <p:spPr>
          <a:xfrm>
            <a:off x="0" y="6381329"/>
            <a:ext cx="9144000" cy="43273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สี่เหลี่ยมผืนผ้ามุมมน 71"/>
          <p:cNvSpPr/>
          <p:nvPr/>
        </p:nvSpPr>
        <p:spPr>
          <a:xfrm>
            <a:off x="88334" y="6453336"/>
            <a:ext cx="7724870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3" name="รูปภาพ 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9"/>
          <a:stretch/>
        </p:blipFill>
        <p:spPr>
          <a:xfrm>
            <a:off x="7879276" y="6210117"/>
            <a:ext cx="1181457" cy="643448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7900" y="908720"/>
            <a:ext cx="915835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กลุ่มป่วยส่วนใหญ่เป็นกลุ่มนักเรียน ร้อยละ 69 และกลุ่มอยู่บ้าน</a:t>
            </a: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อย่างต่อเนื่อง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การดำเนินงานตามมาตรการ 0(3 3 1) ,3 ,7 14 21 และ28 ยังไม่เข้มแข็ง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การควบคุมยุงลายยังไม่เป็นไปตามมาตรการ (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HI </a:t>
            </a: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CI </a:t>
            </a: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ควรต่ำกว่า 5 ใน วันที่ 7 หลังได้รับรายงานโรค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การควบคุมโรคยังไม่มีประสิทธิภาพ (การพ่นสารเคมี) ไม่สามารถฆ่าตัวแก่ของยุงได้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การเขียนรายงานการสอบสวนโรคฉบับสมบูรณ์ไม่เป็นปัจจุบัน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รพ.ยังพบลูกน้ำยุงลาย ใน รพ.และบ้านพัก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8152" y="3089300"/>
            <a:ext cx="394290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 (สั่งการ)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14" y="3571269"/>
            <a:ext cx="9140138" cy="31700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เปิด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EOC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ระดับจังหวัด และอำเภอทุกอำเภอ และจัดทำแผนเชิงรุก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- ใช้นิยามการรายงานตามที่ จังหวัดกำหนด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การวินิจฉัยโรคดำเนินการที่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OPD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ทุกราย</a:t>
            </a:r>
            <a:endParaRPr lang="en-US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 SAT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ติดตามสถานการณ์รายวัน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JIT </a:t>
            </a:r>
            <a:r>
              <a:rPr lang="th-TH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ลงปฏิบัติการอย่างต่อเนื่องโดยเฉพาะเขตชุมชนหนาแน่น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</a:t>
            </a:r>
            <a:r>
              <a:rPr lang="th-TH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วัด ค่า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ต่ำกว่า 5 และ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0 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JIT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สรุปผลการสอบสวนโรค/ควบคุมโรค ในพื้นที่ ระบา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ด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ให้ทีม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CKO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วิเคราะห์สถานการณ์ต่อไป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สื่อสารความเสี่ยง เผยแพร่ สถานการณ์ กิจกรรมและความรู้เรื่องโรคผ่านสื่อต่างๆ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ส่งรายงานการสอบสวนโรคฉบับสมบูรณ์  ไม่เกิน 15 วัน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หลังพบการรายงานผู้ป่วย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13842</TotalTime>
  <Words>1591</Words>
  <Application>Microsoft Office PowerPoint</Application>
  <PresentationFormat>นำเสนอทางหน้าจอ (4:3)</PresentationFormat>
  <Paragraphs>286</Paragraphs>
  <Slides>15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 สถานการณ์โรคที่ต้องเฝ้าระวังทางระบาดวิทยา ประจำสัปดาห์ที่ 42 (20 ต.ค.-26 ต.ค.62) </vt:lpstr>
      <vt:lpstr>สรุปเหตุการณ์ เดือน ต.ค.62 (Wk 42)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อัตราอุบัติการณ์ผู้ป่วยเบาหวานรายใหม่  จังหวัดสิงห์บุรี  ปี 2557 - 2562   </vt:lpstr>
      <vt:lpstr>จำนวนผู้ป่วยเบาหวานรายใหม่ ปีงบประมาณ 2562 จำแนกตามอำเภอ    </vt:lpstr>
      <vt:lpstr>อัตราอุบัติการณ์ผู้ป่วยความดันโลหิตสูงรายใหม่ จังหวัดสิงห์บุรี  ปี 2557 – 2562 จ</vt:lpstr>
      <vt:lpstr>จำนวนผู้ป่วยความดันโลหิตสูงรายใหม่ ปีงบประมาณ 2562 จำแนกตามอำเภอ    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โรคทางเดินอาหารและน้ำ</dc:title>
  <dc:creator>User</dc:creator>
  <cp:lastModifiedBy>User</cp:lastModifiedBy>
  <cp:revision>215</cp:revision>
  <cp:lastPrinted>2019-10-29T05:14:57Z</cp:lastPrinted>
  <dcterms:created xsi:type="dcterms:W3CDTF">2019-05-22T03:14:50Z</dcterms:created>
  <dcterms:modified xsi:type="dcterms:W3CDTF">2019-10-29T08:36:18Z</dcterms:modified>
</cp:coreProperties>
</file>